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  <p:sldMasterId id="2147483697" r:id="rId4"/>
  </p:sldMasterIdLst>
  <p:notesMasterIdLst>
    <p:notesMasterId r:id="rId91"/>
  </p:notesMasterIdLst>
  <p:handoutMasterIdLst>
    <p:handoutMasterId r:id="rId92"/>
  </p:handoutMasterIdLst>
  <p:sldIdLst>
    <p:sldId id="258" r:id="rId5"/>
    <p:sldId id="314" r:id="rId6"/>
    <p:sldId id="457" r:id="rId7"/>
    <p:sldId id="458" r:id="rId8"/>
    <p:sldId id="459" r:id="rId9"/>
    <p:sldId id="460" r:id="rId10"/>
    <p:sldId id="461" r:id="rId11"/>
    <p:sldId id="462" r:id="rId12"/>
    <p:sldId id="463" r:id="rId13"/>
    <p:sldId id="320" r:id="rId14"/>
    <p:sldId id="337" r:id="rId15"/>
    <p:sldId id="315" r:id="rId16"/>
    <p:sldId id="475" r:id="rId17"/>
    <p:sldId id="317" r:id="rId18"/>
    <p:sldId id="339" r:id="rId19"/>
    <p:sldId id="348" r:id="rId20"/>
    <p:sldId id="331" r:id="rId21"/>
    <p:sldId id="332" r:id="rId22"/>
    <p:sldId id="333" r:id="rId23"/>
    <p:sldId id="335" r:id="rId24"/>
    <p:sldId id="418" r:id="rId25"/>
    <p:sldId id="355" r:id="rId26"/>
    <p:sldId id="476" r:id="rId27"/>
    <p:sldId id="357" r:id="rId28"/>
    <p:sldId id="358" r:id="rId29"/>
    <p:sldId id="359" r:id="rId30"/>
    <p:sldId id="325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29" r:id="rId46"/>
    <p:sldId id="326" r:id="rId47"/>
    <p:sldId id="425" r:id="rId48"/>
    <p:sldId id="419" r:id="rId49"/>
    <p:sldId id="424" r:id="rId50"/>
    <p:sldId id="44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37" r:id="rId72"/>
    <p:sldId id="438" r:id="rId73"/>
    <p:sldId id="439" r:id="rId74"/>
    <p:sldId id="440" r:id="rId75"/>
    <p:sldId id="441" r:id="rId76"/>
    <p:sldId id="442" r:id="rId77"/>
    <p:sldId id="341" r:id="rId78"/>
    <p:sldId id="464" r:id="rId79"/>
    <p:sldId id="465" r:id="rId80"/>
    <p:sldId id="466" r:id="rId81"/>
    <p:sldId id="467" r:id="rId82"/>
    <p:sldId id="468" r:id="rId83"/>
    <p:sldId id="469" r:id="rId84"/>
    <p:sldId id="470" r:id="rId85"/>
    <p:sldId id="471" r:id="rId86"/>
    <p:sldId id="472" r:id="rId87"/>
    <p:sldId id="477" r:id="rId88"/>
    <p:sldId id="474" r:id="rId89"/>
    <p:sldId id="328" r:id="rId90"/>
  </p:sldIdLst>
  <p:sldSz cx="9144000" cy="6858000" type="screen4x3"/>
  <p:notesSz cx="9872663" cy="67421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EAE"/>
    <a:srgbClr val="78B8A7"/>
    <a:srgbClr val="F4A250"/>
    <a:srgbClr val="F5D6AD"/>
    <a:srgbClr val="FFFFFF"/>
    <a:srgbClr val="1F4E79"/>
    <a:srgbClr val="C43235"/>
    <a:srgbClr val="80B099"/>
    <a:srgbClr val="7A5928"/>
    <a:srgbClr val="B5D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3FA80-2BC4-4FAA-AA5D-24B5226ADD70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975DA-41E4-4FC3-9B29-6795F52504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34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BB976-2FF3-4DA1-974C-69645AF7E752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19475" y="842963"/>
            <a:ext cx="3033713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7267" y="3244642"/>
            <a:ext cx="789813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ED725-3E70-47B9-98CA-DAD0F58FEB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62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449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26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503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86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32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937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75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673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4154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259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83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751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324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307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172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562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5671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483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11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034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943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37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949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364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608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921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81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742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023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605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57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9627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09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135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874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6841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582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552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056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8843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820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966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37554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59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8104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>
                <a:solidFill>
                  <a:prstClr val="black"/>
                </a:solidFill>
              </a:rPr>
              <a:pPr/>
              <a:t>50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663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>
                <a:solidFill>
                  <a:prstClr val="black"/>
                </a:solidFill>
              </a:rPr>
              <a:pPr/>
              <a:t>51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471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08763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8553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0860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7744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9182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530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04737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/>
              <a:pPr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86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0814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625B3-8582-48C3-B2E2-24BA4C2531A9}" type="slidenum">
              <a:rPr lang="nl-NL" smtClean="0">
                <a:solidFill>
                  <a:prstClr val="black"/>
                </a:solidFill>
              </a:rPr>
              <a:pPr/>
              <a:t>60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506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40400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9487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176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7095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9330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7568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2751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3962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66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0893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45165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6453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3659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2635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4750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7550" y="930275"/>
            <a:ext cx="6199188" cy="4649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 smtClean="0"/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1ED819-31F2-4418-B0D2-68D1CFC636EF}" type="slidenum">
              <a:rPr lang="en-GB" altLang="nl-NL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en-GB" altLang="nl-NL" sz="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9174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75" y="931863"/>
            <a:ext cx="6192838" cy="4646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Tijdelijke aanduiding voor notiti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 altLang="nl-NL" dirty="0" smtClean="0">
                <a:latin typeface="Corbel" pitchFamily="34" charset="0"/>
                <a:cs typeface="Corbel" pitchFamily="34" charset="0"/>
              </a:rPr>
              <a:t>Waarom belangrijk voor Rabobank?</a:t>
            </a:r>
          </a:p>
          <a:p>
            <a:pPr marL="367544" lvl="1" indent="-367544">
              <a:lnSpc>
                <a:spcPct val="110000"/>
              </a:lnSpc>
              <a:spcBef>
                <a:spcPts val="620"/>
              </a:spcBef>
              <a:defRPr/>
            </a:pP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Meer business genereren, verdiepen/verstevigen van de klantrelatie</a:t>
            </a:r>
          </a:p>
          <a:p>
            <a:pPr marL="367544" lvl="1" indent="-367544">
              <a:lnSpc>
                <a:spcPct val="110000"/>
              </a:lnSpc>
              <a:spcBef>
                <a:spcPts val="620"/>
              </a:spcBef>
              <a:defRPr/>
            </a:pP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Kans om ons te onderscheiden van concurrentie</a:t>
            </a:r>
          </a:p>
          <a:p>
            <a:pPr marL="367544" lvl="1" indent="-367544">
              <a:lnSpc>
                <a:spcPct val="110000"/>
              </a:lnSpc>
              <a:spcBef>
                <a:spcPts val="620"/>
              </a:spcBef>
              <a:defRPr/>
            </a:pP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	</a:t>
            </a:r>
            <a:r>
              <a:rPr lang="nl-NL" altLang="nl-NL" sz="2500" i="1" dirty="0">
                <a:latin typeface="Corbel" pitchFamily="34" charset="0"/>
                <a:ea typeface="Myriad Pro Light"/>
                <a:cs typeface="Myriad Pro Light"/>
              </a:rPr>
              <a:t>‘Rabobank heeft met afstand het meest duurzame karakter van de grootbanken’ </a:t>
            </a: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( TNS </a:t>
            </a:r>
            <a:r>
              <a:rPr lang="nl-NL" altLang="nl-NL" sz="2500" dirty="0" err="1">
                <a:latin typeface="Corbel" pitchFamily="34" charset="0"/>
                <a:ea typeface="Myriad Pro Light"/>
                <a:cs typeface="Myriad Pro Light"/>
              </a:rPr>
              <a:t>Nipo</a:t>
            </a: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, 2014)</a:t>
            </a:r>
          </a:p>
          <a:p>
            <a:pPr marL="367544" lvl="1" indent="-367544">
              <a:lnSpc>
                <a:spcPct val="110000"/>
              </a:lnSpc>
              <a:spcBef>
                <a:spcPts val="620"/>
              </a:spcBef>
              <a:defRPr/>
            </a:pP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Beperken van kredietrisico’s door beter continuïteitsperspectief</a:t>
            </a:r>
          </a:p>
          <a:p>
            <a:pPr marL="0" lvl="1">
              <a:lnSpc>
                <a:spcPct val="110000"/>
              </a:lnSpc>
              <a:spcBef>
                <a:spcPts val="620"/>
              </a:spcBef>
              <a:defRPr/>
            </a:pP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Worden wij dan de nieuwe Triodos? Nee, wij focussen op goede ondernemers (niet alleen op groen) die </a:t>
            </a:r>
            <a:r>
              <a:rPr lang="nl-NL" altLang="nl-NL" sz="2500" dirty="0" err="1">
                <a:latin typeface="Corbel" pitchFamily="34" charset="0"/>
                <a:ea typeface="Myriad Pro Light"/>
                <a:cs typeface="Myriad Pro Light"/>
              </a:rPr>
              <a:t>continuiteit</a:t>
            </a:r>
            <a:r>
              <a:rPr lang="nl-NL" altLang="nl-NL" sz="2500" dirty="0">
                <a:latin typeface="Corbel" pitchFamily="34" charset="0"/>
                <a:ea typeface="Myriad Pro Light"/>
                <a:cs typeface="Myriad Pro Light"/>
              </a:rPr>
              <a:t> willen en daarmee oog hebben voor hun omgeving, mens en milieu</a:t>
            </a:r>
          </a:p>
          <a:p>
            <a:pPr>
              <a:defRPr/>
            </a:pPr>
            <a:endParaRPr lang="nl-NL" altLang="nl-NL" dirty="0" smtClean="0">
              <a:latin typeface="Corbel" pitchFamily="34" charset="0"/>
              <a:cs typeface="Corbel" pitchFamily="34" charset="0"/>
            </a:endParaRPr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D09D96-907D-449C-B72F-05E8380B1CD4}" type="slidenum">
              <a:rPr lang="nl-NL" altLang="nl-NL" sz="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nl-NL" altLang="nl-NL" sz="8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377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75" y="931863"/>
            <a:ext cx="6192838" cy="4646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>
              <a:latin typeface="Corbel" pitchFamily="34" charset="0"/>
              <a:ea typeface="Corbel" pitchFamily="34" charset="0"/>
              <a:cs typeface="Corbel" pitchFamily="34" charset="0"/>
            </a:endParaRPr>
          </a:p>
        </p:txBody>
      </p:sp>
      <p:sp>
        <p:nvSpPr>
          <p:cNvPr id="573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6763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1100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25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56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2DC911-E0B3-4A8C-A8A5-DAE094BF5EDD}" type="slidenum">
              <a:rPr lang="nl-NL" altLang="nl-NL" sz="9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nl-NL" altLang="nl-NL" sz="9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513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75" y="931863"/>
            <a:ext cx="6192838" cy="4646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>
              <a:latin typeface="Corbel" pitchFamily="34" charset="0"/>
              <a:ea typeface="Corbel" pitchFamily="34" charset="0"/>
              <a:cs typeface="Corbel" pitchFamily="34" charset="0"/>
            </a:endParaRPr>
          </a:p>
        </p:txBody>
      </p:sp>
      <p:sp>
        <p:nvSpPr>
          <p:cNvPr id="573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6763" indent="-295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1100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25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256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28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00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72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446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2DC911-E0B3-4A8C-A8A5-DAE094BF5EDD}" type="slidenum">
              <a:rPr lang="nl-NL" altLang="nl-NL" sz="9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nl-NL" altLang="nl-NL" sz="9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867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79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06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Dus zullen we in mijn ogen anders moeten gaan nadenken over hoe we onze productieprocessen</a:t>
            </a:r>
            <a:r>
              <a:rPr lang="nl-NL" baseline="0" dirty="0" smtClean="0"/>
              <a:t> om gaan. We moeten </a:t>
            </a:r>
            <a:r>
              <a:rPr lang="nl-NL" dirty="0" smtClean="0"/>
              <a:t>circulair gaan denken en werken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obv</a:t>
            </a:r>
            <a:r>
              <a:rPr lang="nl-NL" baseline="0" dirty="0" smtClean="0"/>
              <a:t> wat de aarde aan kan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4DC45-4D23-4996-94C4-A270EE1414A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5244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83469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Circulair ontwerp: houtconstructie gemeentehuis Brummen / betonelementen CD 20</a:t>
            </a:r>
          </a:p>
          <a:p>
            <a:r>
              <a:rPr lang="nl-NL" baseline="0" dirty="0" smtClean="0"/>
              <a:t>Hergebruik: deuren van 210 cm hoog / kozijnen RWS-gebouw / steigerhout voor meubels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Verlengen levensduur: h</a:t>
            </a:r>
            <a:r>
              <a:rPr lang="nl-NL" dirty="0" smtClean="0"/>
              <a:t>outen singles als</a:t>
            </a:r>
            <a:r>
              <a:rPr lang="nl-NL" baseline="0" dirty="0" smtClean="0"/>
              <a:t> buitenwand bekleding</a:t>
            </a:r>
          </a:p>
          <a:p>
            <a:r>
              <a:rPr lang="nl-NL" baseline="0" dirty="0" smtClean="0"/>
              <a:t>Deelplatform: Bouwmachine van je buurman huren/gebruiken i.p.v. zelf kopen </a:t>
            </a:r>
          </a:p>
          <a:p>
            <a:r>
              <a:rPr lang="nl-NL" baseline="0" dirty="0" smtClean="0"/>
              <a:t>Product als een service : M-lift kantoorpand / roltrap 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8BC4F-3805-41FC-8FDF-0F0E658C620C}" type="slidenum">
              <a:rPr lang="nl-NL" smtClean="0"/>
              <a:t>81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4501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7241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75" y="931863"/>
            <a:ext cx="6192838" cy="4646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5613"/>
            <a:endParaRPr lang="en-GB" altLang="nl-NL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A7702B9-E45C-48A1-9770-E54C9AA7DAA2}" type="slidenum">
              <a:rPr lang="nl-NL" altLang="nl-NL" smtClean="0">
                <a:solidFill>
                  <a:srgbClr val="000000"/>
                </a:solidFill>
              </a:rPr>
              <a:pPr eaLnBrk="1" hangingPunct="1"/>
              <a:t>83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983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7550" y="930275"/>
            <a:ext cx="6199188" cy="4649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/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CEA89E-E9F0-4C57-B153-321C591DD23B}" type="slidenum">
              <a:rPr lang="nl-NL" altLang="nl-NL" sz="8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nl-NL" altLang="nl-NL" sz="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693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714375" y="931863"/>
            <a:ext cx="6192838" cy="4646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5613"/>
            <a:r>
              <a:rPr lang="nl-NL" altLang="nl-NL" dirty="0" smtClean="0">
                <a:solidFill>
                  <a:schemeClr val="tx2"/>
                </a:solidFill>
              </a:rPr>
              <a:t>. </a:t>
            </a:r>
          </a:p>
          <a:p>
            <a:pPr defTabSz="455613"/>
            <a:endParaRPr lang="en-GB" altLang="nl-NL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A7702B9-E45C-48A1-9770-E54C9AA7DAA2}" type="slidenum">
              <a:rPr lang="nl-NL" altLang="nl-NL" smtClean="0">
                <a:solidFill>
                  <a:srgbClr val="000000"/>
                </a:solidFill>
              </a:rPr>
              <a:pPr eaLnBrk="1" hangingPunct="1"/>
              <a:t>85</a:t>
            </a:fld>
            <a:endParaRPr lang="nl-NL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9000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86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23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ED725-3E70-47B9-98CA-DAD0F58FEB3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40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40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41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976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mergis_100%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5890"/>
            <a:ext cx="17811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39976" y="0"/>
            <a:ext cx="6804025" cy="115888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0"/>
            <a:ext cx="2339975" cy="115888"/>
          </a:xfrm>
          <a:prstGeom prst="rect">
            <a:avLst/>
          </a:prstGeom>
          <a:solidFill>
            <a:srgbClr val="F29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79614" y="6742115"/>
            <a:ext cx="7164387" cy="115887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" y="6742115"/>
            <a:ext cx="2339975" cy="115887"/>
          </a:xfrm>
          <a:prstGeom prst="rect">
            <a:avLst/>
          </a:prstGeom>
          <a:solidFill>
            <a:srgbClr val="0081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9525">
            <a:solidFill>
              <a:srgbClr val="00817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135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0" y="5013325"/>
            <a:ext cx="9144000" cy="0"/>
          </a:xfrm>
          <a:prstGeom prst="line">
            <a:avLst/>
          </a:prstGeom>
          <a:noFill/>
          <a:ln w="9525">
            <a:solidFill>
              <a:srgbClr val="00817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1350"/>
          </a:p>
        </p:txBody>
      </p:sp>
      <p:pic>
        <p:nvPicPr>
          <p:cNvPr id="11" name="Picture 12" descr="LICENSED_Arendo_090827 vliegende mee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5157790"/>
            <a:ext cx="1728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e bloesem van de lente-Willem Woznit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17272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De Zeelandbrug af na 5km - Felice Buonado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5157788"/>
            <a:ext cx="172878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7950" y="5157790"/>
            <a:ext cx="2159000" cy="62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2" tIns="34286" rIns="68572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altLang="nl-NL" sz="1200" i="1" smtClean="0">
                <a:solidFill>
                  <a:srgbClr val="00817C"/>
                </a:solidFill>
                <a:latin typeface="Emergis Scala Sans" pitchFamily="34" charset="0"/>
              </a:rPr>
              <a:t>Samen werken aan een goede geestelijke gezondheid van alle mensen in Zeeland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484438" y="1557338"/>
            <a:ext cx="5975350" cy="647700"/>
          </a:xfrm>
        </p:spPr>
        <p:txBody>
          <a:bodyPr lIns="91429" tIns="45715" rIns="91429" bIns="45715" anchor="ctr"/>
          <a:lstStyle>
            <a:lvl1pPr>
              <a:defRPr sz="2850">
                <a:solidFill>
                  <a:srgbClr val="006584"/>
                </a:solidFill>
              </a:defRPr>
            </a:lvl1pPr>
          </a:lstStyle>
          <a:p>
            <a:pPr lvl="0"/>
            <a:r>
              <a:rPr lang="nl-NL" altLang="nl-NL" noProof="0" smtClean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84438" y="2590802"/>
            <a:ext cx="5975350" cy="766763"/>
          </a:xfrm>
        </p:spPr>
        <p:txBody>
          <a:bodyPr lIns="91429" tIns="45715" rIns="91429" bIns="45715"/>
          <a:lstStyle>
            <a:lvl1pPr marL="0" indent="0">
              <a:defRPr sz="1650" b="1" i="1">
                <a:solidFill>
                  <a:srgbClr val="F2902E"/>
                </a:solidFill>
              </a:defRPr>
            </a:lvl1pPr>
          </a:lstStyle>
          <a:p>
            <a:pPr lvl="0"/>
            <a:r>
              <a:rPr lang="nl-NL" altLang="nl-NL" noProof="0" smtClean="0"/>
              <a:t>Klik om het opmaakprofiel van de modelondertitel te bewerken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484438" y="3776663"/>
            <a:ext cx="140335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25">
                <a:solidFill>
                  <a:srgbClr val="015E8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47986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8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781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314" y="2060577"/>
            <a:ext cx="3990975" cy="41052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11688" y="2060577"/>
            <a:ext cx="3992562" cy="41052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03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5768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325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878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746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796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19668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401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0664" y="1316038"/>
            <a:ext cx="2033587" cy="48498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8313" y="1316038"/>
            <a:ext cx="5949950" cy="48498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49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mergis_100%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5890"/>
            <a:ext cx="17811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39976" y="0"/>
            <a:ext cx="6804025" cy="115888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0"/>
            <a:ext cx="2339975" cy="115888"/>
          </a:xfrm>
          <a:prstGeom prst="rect">
            <a:avLst/>
          </a:prstGeom>
          <a:solidFill>
            <a:srgbClr val="F29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79614" y="6742115"/>
            <a:ext cx="7164387" cy="115887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" y="6742115"/>
            <a:ext cx="2339975" cy="115887"/>
          </a:xfrm>
          <a:prstGeom prst="rect">
            <a:avLst/>
          </a:prstGeom>
          <a:solidFill>
            <a:srgbClr val="0081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9525">
            <a:solidFill>
              <a:srgbClr val="00817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135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0" y="5013325"/>
            <a:ext cx="9144000" cy="0"/>
          </a:xfrm>
          <a:prstGeom prst="line">
            <a:avLst/>
          </a:prstGeom>
          <a:noFill/>
          <a:ln w="9525">
            <a:solidFill>
              <a:srgbClr val="00817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1350"/>
          </a:p>
        </p:txBody>
      </p:sp>
      <p:pic>
        <p:nvPicPr>
          <p:cNvPr id="11" name="Picture 12" descr="LICENSED_Arendo_090827 vliegende mee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5157790"/>
            <a:ext cx="17287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e bloesem van de lente-Willem Woznit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17272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De Zeelandbrug af na 5km - Felice Buonado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5157788"/>
            <a:ext cx="172878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7950" y="5157790"/>
            <a:ext cx="2159000" cy="62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72" tIns="34286" rIns="68572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altLang="nl-NL" sz="1200" i="1" smtClean="0">
                <a:solidFill>
                  <a:srgbClr val="00817C"/>
                </a:solidFill>
                <a:latin typeface="Emergis Scala Sans" pitchFamily="34" charset="0"/>
              </a:rPr>
              <a:t>Samen werken aan een goede geestelijke gezondheid van alle mensen in Zeeland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484438" y="1557338"/>
            <a:ext cx="5975350" cy="647700"/>
          </a:xfrm>
        </p:spPr>
        <p:txBody>
          <a:bodyPr lIns="91429" tIns="45715" rIns="91429" bIns="45715" anchor="ctr"/>
          <a:lstStyle>
            <a:lvl1pPr>
              <a:defRPr sz="2850">
                <a:solidFill>
                  <a:srgbClr val="006584"/>
                </a:solidFill>
              </a:defRPr>
            </a:lvl1pPr>
          </a:lstStyle>
          <a:p>
            <a:pPr lvl="0"/>
            <a:r>
              <a:rPr lang="nl-NL" altLang="nl-NL" noProof="0" smtClean="0"/>
              <a:t>Klik om het opmaakprofiel te bewerken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84438" y="2590802"/>
            <a:ext cx="5975350" cy="766763"/>
          </a:xfrm>
        </p:spPr>
        <p:txBody>
          <a:bodyPr lIns="91429" tIns="45715" rIns="91429" bIns="45715"/>
          <a:lstStyle>
            <a:lvl1pPr marL="0" indent="0">
              <a:defRPr sz="1650" b="1" i="1">
                <a:solidFill>
                  <a:srgbClr val="F2902E"/>
                </a:solidFill>
              </a:defRPr>
            </a:lvl1pPr>
          </a:lstStyle>
          <a:p>
            <a:pPr lvl="0"/>
            <a:r>
              <a:rPr lang="nl-NL" altLang="nl-NL" noProof="0" smtClean="0"/>
              <a:t>Klik om het opmaakprofiel van de modelondertitel te bewerken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484438" y="3776663"/>
            <a:ext cx="1403350" cy="22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25">
                <a:solidFill>
                  <a:srgbClr val="015E8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62802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279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249328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8314" y="2060577"/>
            <a:ext cx="3990975" cy="41052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11688" y="2060577"/>
            <a:ext cx="3992562" cy="41052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729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982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503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8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032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1763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6619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865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70664" y="1316038"/>
            <a:ext cx="2033587" cy="484981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68313" y="1316038"/>
            <a:ext cx="5949950" cy="484981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595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730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118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283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219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609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7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019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16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581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11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40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658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196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5199295" y="1885950"/>
            <a:ext cx="3487505" cy="3565927"/>
          </a:xfrm>
          <a:prstGeom prst="rect">
            <a:avLst/>
          </a:prstGeom>
        </p:spPr>
        <p:txBody>
          <a:bodyPr lIns="0" tIns="0" rIns="0" bIns="0"/>
          <a:lstStyle>
            <a:lvl1pPr marL="0" indent="0" defTabSz="6096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3600">
                <a:solidFill>
                  <a:srgbClr val="808080"/>
                </a:solidFill>
              </a:defRPr>
            </a:lvl1pPr>
            <a:lvl2pPr marL="467998" indent="-323997" defTabSz="609600">
              <a:lnSpc>
                <a:spcPct val="100000"/>
              </a:lnSpc>
              <a:spcBef>
                <a:spcPts val="600"/>
              </a:spcBef>
              <a:buSzPct val="80000"/>
              <a:buFontTx/>
              <a:defRPr sz="3600">
                <a:solidFill>
                  <a:srgbClr val="808080"/>
                </a:solidFill>
              </a:defRPr>
            </a:lvl2pPr>
            <a:lvl3pPr marL="1257300" indent="-342900" defTabSz="609600">
              <a:lnSpc>
                <a:spcPct val="100000"/>
              </a:lnSpc>
              <a:spcBef>
                <a:spcPts val="600"/>
              </a:spcBef>
              <a:buFontTx/>
              <a:defRPr sz="3600">
                <a:solidFill>
                  <a:srgbClr val="808080"/>
                </a:solidFill>
              </a:defRPr>
            </a:lvl3pPr>
            <a:lvl4pPr marL="1783079" indent="-411479" defTabSz="609600">
              <a:lnSpc>
                <a:spcPct val="100000"/>
              </a:lnSpc>
              <a:spcBef>
                <a:spcPts val="600"/>
              </a:spcBef>
              <a:buFontTx/>
              <a:buChar char="–"/>
              <a:defRPr sz="3600">
                <a:solidFill>
                  <a:srgbClr val="808080"/>
                </a:solidFill>
              </a:defRPr>
            </a:lvl4pPr>
            <a:lvl5pPr marL="2240279" indent="-411479" defTabSz="609600">
              <a:lnSpc>
                <a:spcPct val="100000"/>
              </a:lnSpc>
              <a:spcBef>
                <a:spcPts val="600"/>
              </a:spcBef>
              <a:buFontTx/>
              <a:buChar char="»"/>
              <a:defRPr sz="3600">
                <a:solidFill>
                  <a:srgbClr val="808080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5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9295" y="1427226"/>
            <a:ext cx="268227" cy="268227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8514260" y="5672535"/>
            <a:ext cx="172542" cy="177801"/>
          </a:xfrm>
          <a:prstGeom prst="rect">
            <a:avLst/>
          </a:prstGeom>
        </p:spPr>
        <p:txBody>
          <a:bodyPr lIns="0" tIns="0" rIns="0" bIns="0"/>
          <a:lstStyle>
            <a:lvl1pPr defTabSz="609600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5164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Content dia - 2 ko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2050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50919"/>
            <a:ext cx="1224136" cy="374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165304"/>
            <a:ext cx="848389" cy="297502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 userDrawn="1"/>
        </p:nvCxnSpPr>
        <p:spPr>
          <a:xfrm>
            <a:off x="467544" y="6021288"/>
            <a:ext cx="8208912" cy="0"/>
          </a:xfrm>
          <a:prstGeom prst="line">
            <a:avLst/>
          </a:prstGeom>
          <a:ln>
            <a:solidFill>
              <a:srgbClr val="C2004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67544" y="6165304"/>
            <a:ext cx="8640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F82937-4AB6-49FF-A3D9-B63BA241A5A1}" type="datetime1">
              <a:rPr lang="nl-NL" smtClean="0"/>
              <a:t>23-1-2018</a:t>
            </a:fld>
            <a:endParaRPr lang="nl-NL" dirty="0"/>
          </a:p>
        </p:txBody>
      </p:sp>
      <p:sp>
        <p:nvSpPr>
          <p:cNvPr id="1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964432" y="6165304"/>
            <a:ext cx="1671464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31640" y="6165304"/>
            <a:ext cx="648072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Dia </a:t>
            </a:r>
            <a:fld id="{526D3BCB-98DC-443D-9DE0-273783419F1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0"/>
          </p:nvPr>
        </p:nvSpPr>
        <p:spPr>
          <a:xfrm>
            <a:off x="4777680" y="1600200"/>
            <a:ext cx="3898776" cy="42050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375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735330" y="153773"/>
            <a:ext cx="1002983" cy="158166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000" tIns="90000" rIns="72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10000"/>
              </a:lnSpc>
            </a:pPr>
            <a:endParaRPr lang="nl-NL" sz="1800" kern="0" dirty="0">
              <a:solidFill>
                <a:srgbClr val="000000"/>
              </a:solidFill>
              <a:cs typeface="Myriad Pro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2"/>
            <a:ext cx="9149639" cy="4548081"/>
          </a:xfrm>
          <a:solidFill>
            <a:srgbClr val="EAEAEA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nl-NL" dirty="0" smtClean="0"/>
              <a:t>Laad foto in en plaats deze naar Achtergrond.</a:t>
            </a:r>
            <a:br>
              <a:rPr lang="nl-NL" dirty="0" smtClean="0"/>
            </a:br>
            <a:r>
              <a:rPr lang="nl-NL" dirty="0" smtClean="0"/>
              <a:t>(Foto wordt automatisch gecentreerd binnen dit vlak)</a:t>
            </a:r>
            <a:endParaRPr lang="en-US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920875" y="4571105"/>
            <a:ext cx="4166260" cy="456488"/>
          </a:xfrm>
          <a:prstGeom prst="roundRect">
            <a:avLst>
              <a:gd name="adj" fmla="val 21895"/>
            </a:avLst>
          </a:prstGeom>
          <a:gradFill flip="none" rotWithShape="0">
            <a:gsLst>
              <a:gs pos="0">
                <a:srgbClr val="FF8000"/>
              </a:gs>
              <a:gs pos="94000">
                <a:srgbClr val="FF4D00"/>
              </a:gs>
            </a:gsLst>
            <a:lin ang="1320000" scaled="0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36000" rIns="108000" bIns="540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0" indent="0" algn="l" defTabSz="45698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l-NL" sz="2000" b="1" i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subtitel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943997" y="6154386"/>
            <a:ext cx="4068003" cy="322002"/>
          </a:xfrm>
          <a:prstGeom prst="rect">
            <a:avLst/>
          </a:prstGeom>
        </p:spPr>
        <p:txBody>
          <a:bodyPr wrap="square" lIns="144000" tIns="36000" rIns="144000" bIns="36000" anchor="b">
            <a:spAutoFit/>
          </a:bodyPr>
          <a:lstStyle>
            <a:lvl1pPr marL="0" indent="0">
              <a:spcBef>
                <a:spcPts val="0"/>
              </a:spcBef>
              <a:buNone/>
              <a:defRPr sz="1800" b="0" i="0" baseline="0">
                <a:solidFill>
                  <a:srgbClr val="5E6A71"/>
                </a:solidFill>
                <a:latin typeface="+mn-lt"/>
                <a:cs typeface="Myriad Pro" pitchFamily="34" charset="0"/>
              </a:defRPr>
            </a:lvl1pPr>
          </a:lstStyle>
          <a:p>
            <a:pPr lvl="0"/>
            <a:r>
              <a:rPr lang="en-US" dirty="0" err="1" smtClean="0"/>
              <a:t>Naam</a:t>
            </a:r>
            <a:r>
              <a:rPr lang="en-US" dirty="0" smtClean="0"/>
              <a:t> </a:t>
            </a:r>
            <a:r>
              <a:rPr lang="en-US" dirty="0" err="1" smtClean="0"/>
              <a:t>spreker</a:t>
            </a:r>
            <a:r>
              <a:rPr lang="en-US" dirty="0" smtClean="0"/>
              <a:t>  –  Datum</a:t>
            </a:r>
          </a:p>
        </p:txBody>
      </p:sp>
      <p:sp>
        <p:nvSpPr>
          <p:cNvPr id="13" name="Rechthoek 12"/>
          <p:cNvSpPr/>
          <p:nvPr/>
        </p:nvSpPr>
        <p:spPr>
          <a:xfrm>
            <a:off x="5892802" y="4469847"/>
            <a:ext cx="194335" cy="413753"/>
          </a:xfrm>
          <a:prstGeom prst="rect">
            <a:avLst/>
          </a:prstGeom>
          <a:solidFill>
            <a:srgbClr val="FF4D00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3600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377">
              <a:lnSpc>
                <a:spcPct val="110000"/>
              </a:lnSpc>
            </a:pPr>
            <a:endParaRPr lang="nl-NL" sz="1800" kern="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-57149" y="3290950"/>
            <a:ext cx="6151951" cy="1269833"/>
          </a:xfrm>
          <a:prstGeom prst="round1Rect">
            <a:avLst>
              <a:gd name="adj" fmla="val 11967"/>
            </a:avLst>
          </a:prstGeom>
          <a:solidFill>
            <a:schemeClr val="accent1"/>
          </a:solidFill>
          <a:ln w="19050" cmpd="sng">
            <a:solidFill>
              <a:schemeClr val="bg1"/>
            </a:solidFill>
          </a:ln>
        </p:spPr>
        <p:txBody>
          <a:bodyPr wrap="square" lIns="504000" tIns="126000" rIns="108000" bIns="144000" anchor="b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endParaRPr lang="nl-NL" dirty="0"/>
          </a:p>
        </p:txBody>
      </p:sp>
      <p:pic>
        <p:nvPicPr>
          <p:cNvPr id="9" name="Afbeelding 9" descr="RB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538" y="5114654"/>
            <a:ext cx="896775" cy="1430948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7735330" y="153773"/>
            <a:ext cx="1002983" cy="1581664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000" tIns="90000" rIns="72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lnSpc>
                <a:spcPct val="110000"/>
              </a:lnSpc>
            </a:pPr>
            <a:endParaRPr lang="nl-NL" sz="1800" kern="0" dirty="0">
              <a:solidFill>
                <a:srgbClr val="000000"/>
              </a:solidFill>
              <a:cs typeface="Myriad Pro"/>
            </a:endParaRPr>
          </a:p>
        </p:txBody>
      </p:sp>
      <p:sp>
        <p:nvSpPr>
          <p:cNvPr id="11" name="Rechthoek 10"/>
          <p:cNvSpPr/>
          <p:nvPr userDrawn="1"/>
        </p:nvSpPr>
        <p:spPr>
          <a:xfrm>
            <a:off x="5892802" y="4469847"/>
            <a:ext cx="194335" cy="413753"/>
          </a:xfrm>
          <a:prstGeom prst="rect">
            <a:avLst/>
          </a:prstGeom>
          <a:solidFill>
            <a:srgbClr val="FF4D00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3600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914377">
              <a:lnSpc>
                <a:spcPct val="110000"/>
              </a:lnSpc>
            </a:pPr>
            <a:endParaRPr lang="nl-NL" sz="1800" kern="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12" name="Afbeelding 9" descr="RB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538" y="5114654"/>
            <a:ext cx="896775" cy="14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9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smtClean="0"/>
              <a:t>Klik om een titel te maken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5E6A71"/>
                </a:solidFill>
              </a:defRPr>
            </a:lvl1pPr>
          </a:lstStyle>
          <a:p>
            <a:fld id="{4821C4A5-98F2-7545-875B-39B2F4500447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1"/>
          </p:nvPr>
        </p:nvSpPr>
        <p:spPr>
          <a:xfrm>
            <a:off x="475813" y="1781595"/>
            <a:ext cx="7804587" cy="4572000"/>
          </a:xfrm>
        </p:spPr>
        <p:txBody>
          <a:bodyPr/>
          <a:lstStyle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75813" y="6483356"/>
            <a:ext cx="7042588" cy="273051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5E6A7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397583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1247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1"/>
          </p:nvPr>
        </p:nvSpPr>
        <p:spPr>
          <a:xfrm>
            <a:off x="475813" y="1781595"/>
            <a:ext cx="7804587" cy="4572000"/>
          </a:xfrm>
        </p:spPr>
        <p:txBody>
          <a:bodyPr/>
          <a:lstStyle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4E21C-59D3-4607-9E38-C922933212E2}" type="slidenum">
              <a:rPr/>
              <a:pPr>
                <a:defRPr/>
              </a:pPr>
              <a:t>‹nr.›</a:t>
            </a:fld>
            <a:endParaRPr lang="nl-NL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944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27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70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58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35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5928-2700-49A8-8B19-AE96B955928D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30187-8FB4-429D-B52A-BE058C8C84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86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4" y="1316038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titel te wijzigen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2060577"/>
            <a:ext cx="8135937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subtitel te wijzigen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979614" y="0"/>
            <a:ext cx="7164387" cy="115888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979614" y="6742115"/>
            <a:ext cx="7164387" cy="115887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" y="6742115"/>
            <a:ext cx="2339975" cy="115887"/>
          </a:xfrm>
          <a:prstGeom prst="rect">
            <a:avLst/>
          </a:prstGeom>
          <a:solidFill>
            <a:srgbClr val="0081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pic>
        <p:nvPicPr>
          <p:cNvPr id="1031" name="Picture 9" descr="Emergis_100%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5890"/>
            <a:ext cx="17811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" y="0"/>
            <a:ext cx="2339975" cy="115888"/>
          </a:xfrm>
          <a:prstGeom prst="rect">
            <a:avLst/>
          </a:prstGeom>
          <a:solidFill>
            <a:srgbClr val="F29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</p:spTree>
    <p:extLst>
      <p:ext uri="{BB962C8B-B14F-4D97-AF65-F5344CB8AC3E}">
        <p14:creationId xmlns:p14="http://schemas.microsoft.com/office/powerpoint/2010/main" val="358208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950">
          <a:solidFill>
            <a:srgbClr val="006584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00817C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6584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4" y="1316038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titel te wijzigen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2060577"/>
            <a:ext cx="8135937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subtitel te wijzigen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979614" y="0"/>
            <a:ext cx="7164387" cy="115888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979614" y="6742115"/>
            <a:ext cx="7164387" cy="115887"/>
          </a:xfrm>
          <a:prstGeom prst="rect">
            <a:avLst/>
          </a:prstGeom>
          <a:solidFill>
            <a:srgbClr val="ABD6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" y="6742115"/>
            <a:ext cx="2339975" cy="115887"/>
          </a:xfrm>
          <a:prstGeom prst="rect">
            <a:avLst/>
          </a:prstGeom>
          <a:solidFill>
            <a:srgbClr val="0081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  <p:pic>
        <p:nvPicPr>
          <p:cNvPr id="1031" name="Picture 9" descr="Emergis_100%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5890"/>
            <a:ext cx="17811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1" y="0"/>
            <a:ext cx="2339975" cy="115888"/>
          </a:xfrm>
          <a:prstGeom prst="rect">
            <a:avLst/>
          </a:prstGeom>
          <a:solidFill>
            <a:srgbClr val="F29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NL" altLang="nl-NL" sz="1350" smtClean="0"/>
          </a:p>
        </p:txBody>
      </p:sp>
    </p:spTree>
    <p:extLst>
      <p:ext uri="{BB962C8B-B14F-4D97-AF65-F5344CB8AC3E}">
        <p14:creationId xmlns:p14="http://schemas.microsoft.com/office/powerpoint/2010/main" val="145524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 i="1">
          <a:solidFill>
            <a:srgbClr val="F2902E"/>
          </a:solidFill>
          <a:latin typeface="Emergis Scala Sans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950">
          <a:solidFill>
            <a:srgbClr val="006584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00817C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6584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333333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DA27A-A9FF-47C5-B391-6F7B38370109}" type="datetimeFigureOut">
              <a:rPr lang="nl-NL" smtClean="0"/>
              <a:t>23-1-2018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9387-8187-42AA-9703-C1C670D67B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21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60" r:id="rId12"/>
    <p:sldLayoutId id="2147483709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hyperlink" Target="https://www.google.nl/url?sa=i&amp;rct=j&amp;q=&amp;esrc=s&amp;source=images&amp;cd=&amp;ved=0ahUKEwjZneTO_-fWAhVBbVAKHUYPAPcQjRwIBw&amp;url=https://www.rijksoverheid.nl/onderwerpen/circulaire-economie/alle-grondstoffen-hergebruiken&amp;psig=AOvVaw0lAe3Y6snRCsP73iqmtNY4&amp;ust=150779161380327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39.jpe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2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2.png"/><Relationship Id="rId3" Type="http://schemas.openxmlformats.org/officeDocument/2006/relationships/image" Target="../media/image68.jpg"/><Relationship Id="rId7" Type="http://schemas.microsoft.com/office/2007/relationships/hdphoto" Target="../media/hdphoto1.wdp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2.png"/><Relationship Id="rId4" Type="http://schemas.openxmlformats.org/officeDocument/2006/relationships/image" Target="../media/image1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0.jpg"/><Relationship Id="rId10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4.png"/><Relationship Id="rId4" Type="http://schemas.openxmlformats.org/officeDocument/2006/relationships/hyperlink" Target="http://www.google.nl/url?sa=i&amp;rct=j&amp;q=&amp;esrc=s&amp;frm=1&amp;source=images&amp;cd=&amp;cad=rja&amp;uact=8&amp;ved=0CAcQjRw&amp;url=http://www.babyplanet.nl/joolz-bodyguard-zitverkleiner.html&amp;ei=g0J8VMKSHunX7Abm0YDoAw&amp;bvm=bv.80642063,d.ZGU&amp;psig=AFQjCNH2fsS4u6NxzDEGAHxOPoFlM9h3vg&amp;ust=141751601558698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ved=0ahUKEwjw1au_hOjWAhUEaFAKHV2wBRwQjRwIBw&amp;url=http://www.franchise-wijzer.info/tips&amp;psig=AOvVaw0u0Fb_lCFmlt2Qls6chtaQ&amp;ust=1507792923565759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15864" y="1865246"/>
            <a:ext cx="6304803" cy="4857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altLang="nl-NL" sz="3500" b="1" dirty="0" smtClean="0">
                <a:solidFill>
                  <a:srgbClr val="1B7591"/>
                </a:solidFill>
                <a:latin typeface="+mn-lt"/>
                <a:ea typeface="+mn-ea"/>
                <a:cs typeface="+mn-cs"/>
              </a:rPr>
              <a:t>Masterclass</a:t>
            </a:r>
            <a:endParaRPr lang="nl-NL" altLang="nl-NL" sz="3500" b="1" dirty="0">
              <a:solidFill>
                <a:srgbClr val="1B759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825812" y="2753474"/>
            <a:ext cx="5269101" cy="5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defRPr sz="2200" b="1" i="1" kern="1200">
                <a:solidFill>
                  <a:srgbClr val="F2902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817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kern="1200">
                <a:solidFill>
                  <a:srgbClr val="0065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nl-NL" sz="3000" dirty="0"/>
              <a:t>Circulair bouwen in de zorg</a:t>
            </a:r>
          </a:p>
          <a:p>
            <a:pPr algn="ctr"/>
            <a:r>
              <a:rPr lang="nl-NL" altLang="nl-NL" sz="2100" dirty="0"/>
              <a:t/>
            </a:r>
            <a:br>
              <a:rPr lang="nl-NL" altLang="nl-NL" sz="2100" dirty="0"/>
            </a:br>
            <a:r>
              <a:rPr lang="nl-NL" sz="1650" dirty="0"/>
              <a:t>Een volgende stap in duurzaamheid en energiezuinigheid </a:t>
            </a:r>
          </a:p>
          <a:p>
            <a:pPr algn="ctr"/>
            <a:r>
              <a:rPr lang="nl-NL" sz="1650" dirty="0"/>
              <a:t>een kans voor iedereen!</a:t>
            </a:r>
          </a:p>
          <a:p>
            <a:pPr eaLnBrk="1" hangingPunct="1">
              <a:lnSpc>
                <a:spcPct val="80000"/>
              </a:lnSpc>
            </a:pPr>
            <a:endParaRPr lang="nl-NL" altLang="nl-NL" sz="788" dirty="0"/>
          </a:p>
          <a:p>
            <a:pPr eaLnBrk="1" hangingPunct="1">
              <a:lnSpc>
                <a:spcPct val="80000"/>
              </a:lnSpc>
            </a:pPr>
            <a:endParaRPr lang="nl-NL" altLang="nl-NL" sz="788" dirty="0"/>
          </a:p>
          <a:p>
            <a:pPr algn="ctr" eaLnBrk="1" hangingPunct="1">
              <a:lnSpc>
                <a:spcPct val="80000"/>
              </a:lnSpc>
            </a:pPr>
            <a:endParaRPr lang="nl-NL" altLang="nl-NL" sz="1350" dirty="0" smtClean="0"/>
          </a:p>
          <a:p>
            <a:pPr algn="ctr" eaLnBrk="1" hangingPunct="1">
              <a:lnSpc>
                <a:spcPct val="80000"/>
              </a:lnSpc>
            </a:pPr>
            <a:endParaRPr lang="nl-NL" altLang="nl-NL" sz="1350" dirty="0"/>
          </a:p>
          <a:p>
            <a:pPr algn="ctr" eaLnBrk="1" hangingPunct="1">
              <a:lnSpc>
                <a:spcPct val="80000"/>
              </a:lnSpc>
            </a:pPr>
            <a:r>
              <a:rPr lang="nl-NL" altLang="nl-NL" sz="1350" dirty="0" smtClean="0"/>
              <a:t>Middagvoorzitter</a:t>
            </a:r>
            <a:r>
              <a:rPr lang="nl-NL" altLang="nl-NL" sz="1350" dirty="0"/>
              <a:t>: Paul de Schipper – bestuurder Emergis</a:t>
            </a:r>
          </a:p>
          <a:p>
            <a:pPr eaLnBrk="1" hangingPunct="1">
              <a:lnSpc>
                <a:spcPct val="80000"/>
              </a:lnSpc>
            </a:pPr>
            <a:endParaRPr lang="nl-NL" altLang="nl-NL" sz="1350" dirty="0"/>
          </a:p>
        </p:txBody>
      </p:sp>
      <p:grpSp>
        <p:nvGrpSpPr>
          <p:cNvPr id="3" name="Groep 2"/>
          <p:cNvGrpSpPr/>
          <p:nvPr/>
        </p:nvGrpSpPr>
        <p:grpSpPr>
          <a:xfrm>
            <a:off x="0" y="5927648"/>
            <a:ext cx="9144000" cy="870854"/>
            <a:chOff x="0" y="5838178"/>
            <a:chExt cx="12192000" cy="1161138"/>
          </a:xfrm>
        </p:grpSpPr>
        <p:pic>
          <p:nvPicPr>
            <p:cNvPr id="16" name="Tijdelijke aanduiding voor inhoud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18" name="Afbeelding 4" descr="Afbeeldingsresultaat voor logo provincie zeela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9" t="35117" r="15984" b="37399"/>
            <a:stretch>
              <a:fillRect/>
            </a:stretch>
          </p:blipFill>
          <p:spPr bwMode="auto">
            <a:xfrm>
              <a:off x="1373918" y="6322083"/>
              <a:ext cx="1026367" cy="36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20" name="Picture 5" descr="Gerelateerde afbeeldi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263" y="6322083"/>
              <a:ext cx="1464430" cy="351463"/>
            </a:xfrm>
            <a:prstGeom prst="rect">
              <a:avLst/>
            </a:prstGeom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444" y="6302919"/>
              <a:ext cx="1457783" cy="457426"/>
            </a:xfrm>
            <a:prstGeom prst="rect">
              <a:avLst/>
            </a:prstGeom>
          </p:spPr>
        </p:pic>
        <p:pic>
          <p:nvPicPr>
            <p:cNvPr id="24" name="Afbeelding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25" name="Rechte verbindingslijn 24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099451"/>
            <a:ext cx="7765256" cy="4450556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 rot="20857374">
            <a:off x="1871906" y="4817412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chemeClr val="bg2">
                    <a:lumMod val="50000"/>
                  </a:schemeClr>
                </a:solidFill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chemeClr val="bg2">
                    <a:lumMod val="50000"/>
                  </a:schemeClr>
                </a:solidFill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sz="1350" dirty="0"/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nl-NL" sz="2100" b="1" i="1" dirty="0">
                <a:solidFill>
                  <a:schemeClr val="accent1">
                    <a:lumMod val="50000"/>
                  </a:schemeClr>
                </a:solidFill>
              </a:rPr>
              <a:t>Emergis</a:t>
            </a:r>
            <a:r>
              <a:rPr lang="nl-NL" sz="2100" b="1" i="1" dirty="0">
                <a:solidFill>
                  <a:srgbClr val="F2902E"/>
                </a:solidFill>
              </a:rPr>
              <a:t>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nl-NL" sz="2100" b="1" i="1" dirty="0">
                <a:solidFill>
                  <a:schemeClr val="accent1">
                    <a:lumMod val="50000"/>
                  </a:schemeClr>
                </a:solidFill>
              </a:rPr>
              <a:t>Dorine Peters-van Dommelen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nl-NL" sz="2100" b="1" i="1" dirty="0">
              <a:solidFill>
                <a:srgbClr val="F2902E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 rot="16940025">
            <a:off x="3005718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materialen behouden hun waarde</a:t>
            </a:r>
          </a:p>
        </p:txBody>
      </p:sp>
      <p:sp>
        <p:nvSpPr>
          <p:cNvPr id="40" name="Tekstvak 39"/>
          <p:cNvSpPr txBox="1"/>
          <p:nvPr/>
        </p:nvSpPr>
        <p:spPr>
          <a:xfrm rot="5124202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levenscyclus denken en financiering</a:t>
            </a:r>
          </a:p>
        </p:txBody>
      </p:sp>
      <p:sp>
        <p:nvSpPr>
          <p:cNvPr id="41" name="Tekstvak 40"/>
          <p:cNvSpPr txBox="1"/>
          <p:nvPr/>
        </p:nvSpPr>
        <p:spPr>
          <a:xfrm rot="4902137">
            <a:off x="4514020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proces van realisatie</a:t>
            </a:r>
          </a:p>
        </p:txBody>
      </p:sp>
      <p:sp>
        <p:nvSpPr>
          <p:cNvPr id="43" name="Tekstvak 42"/>
          <p:cNvSpPr txBox="1"/>
          <p:nvPr/>
        </p:nvSpPr>
        <p:spPr>
          <a:xfrm rot="16540322">
            <a:off x="2822483" y="3452139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sp>
        <p:nvSpPr>
          <p:cNvPr id="28" name="Tekstvak 27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2472605" y="843653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3706339" y="1204667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4336591" y="1580937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6" name="Groep 45"/>
          <p:cNvGrpSpPr/>
          <p:nvPr/>
        </p:nvGrpSpPr>
        <p:grpSpPr>
          <a:xfrm>
            <a:off x="0" y="5927648"/>
            <a:ext cx="9144000" cy="870854"/>
            <a:chOff x="0" y="5838178"/>
            <a:chExt cx="12192000" cy="1161138"/>
          </a:xfrm>
        </p:grpSpPr>
        <p:pic>
          <p:nvPicPr>
            <p:cNvPr id="47" name="Tijdelijke aanduiding voor inhoud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49" name="Afbeelding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50" name="Picture 5" descr="Gerelateerde afbeeldi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Afbeelding 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52" name="Afbeelding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263" y="6322083"/>
              <a:ext cx="1464430" cy="351463"/>
            </a:xfrm>
            <a:prstGeom prst="rect">
              <a:avLst/>
            </a:prstGeom>
          </p:spPr>
        </p:pic>
        <p:pic>
          <p:nvPicPr>
            <p:cNvPr id="53" name="Afbeelding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444" y="6302919"/>
              <a:ext cx="1457783" cy="457426"/>
            </a:xfrm>
            <a:prstGeom prst="rect">
              <a:avLst/>
            </a:prstGeom>
          </p:spPr>
        </p:pic>
        <p:pic>
          <p:nvPicPr>
            <p:cNvPr id="54" name="Afbeelding 5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55" name="Rechte verbindingslijn 54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6" name="Afbeelding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57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lattegrond Emerg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1984" r="17838"/>
          <a:stretch>
            <a:fillRect/>
          </a:stretch>
        </p:blipFill>
        <p:spPr bwMode="auto">
          <a:xfrm>
            <a:off x="1029037" y="1116424"/>
            <a:ext cx="7154631" cy="54119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ijl-rechts 17"/>
          <p:cNvSpPr/>
          <p:nvPr/>
        </p:nvSpPr>
        <p:spPr>
          <a:xfrm>
            <a:off x="4835340" y="1477130"/>
            <a:ext cx="295181" cy="128265"/>
          </a:xfrm>
          <a:prstGeom prst="rightArrow">
            <a:avLst/>
          </a:prstGeom>
          <a:solidFill>
            <a:srgbClr val="F4A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B0F0"/>
              </a:solidFill>
            </a:endParaRPr>
          </a:p>
        </p:txBody>
      </p:sp>
      <p:sp>
        <p:nvSpPr>
          <p:cNvPr id="15" name="Pijl-rechts 14"/>
          <p:cNvSpPr/>
          <p:nvPr/>
        </p:nvSpPr>
        <p:spPr>
          <a:xfrm>
            <a:off x="3789334" y="5884176"/>
            <a:ext cx="295181" cy="128265"/>
          </a:xfrm>
          <a:prstGeom prst="rightArrow">
            <a:avLst/>
          </a:prstGeom>
          <a:solidFill>
            <a:srgbClr val="F4A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B0F0"/>
              </a:solidFill>
            </a:endParaRPr>
          </a:p>
        </p:txBody>
      </p:sp>
      <p:sp>
        <p:nvSpPr>
          <p:cNvPr id="16" name="Pijl-rechts 15"/>
          <p:cNvSpPr/>
          <p:nvPr/>
        </p:nvSpPr>
        <p:spPr>
          <a:xfrm flipH="1">
            <a:off x="6359236" y="2515181"/>
            <a:ext cx="368512" cy="242648"/>
          </a:xfrm>
          <a:prstGeom prst="righ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B0F0"/>
              </a:solidFill>
            </a:endParaRPr>
          </a:p>
        </p:txBody>
      </p:sp>
      <p:sp>
        <p:nvSpPr>
          <p:cNvPr id="2" name="Ovaal 1"/>
          <p:cNvSpPr/>
          <p:nvPr/>
        </p:nvSpPr>
        <p:spPr>
          <a:xfrm rot="20181232">
            <a:off x="4784895" y="1376000"/>
            <a:ext cx="1726014" cy="10666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099055" y="5540078"/>
            <a:ext cx="1620101" cy="811326"/>
          </a:xfrm>
          <a:prstGeom prst="ellipse">
            <a:avLst/>
          </a:prstGeom>
          <a:noFill/>
          <a:ln w="28575">
            <a:solidFill>
              <a:srgbClr val="C432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965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5719156" y="5904081"/>
            <a:ext cx="1345325" cy="762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965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7064481" y="2101225"/>
            <a:ext cx="0" cy="3810475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965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6260254" y="2100417"/>
            <a:ext cx="804226" cy="807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965"/>
          </a:p>
        </p:txBody>
      </p:sp>
      <p:sp>
        <p:nvSpPr>
          <p:cNvPr id="10" name="Text Box 14" descr="campus paden"/>
          <p:cNvSpPr txBox="1">
            <a:spLocks noChangeArrowheads="1"/>
          </p:cNvSpPr>
          <p:nvPr/>
        </p:nvSpPr>
        <p:spPr bwMode="auto">
          <a:xfrm>
            <a:off x="6697572" y="2492705"/>
            <a:ext cx="1299273" cy="264902"/>
          </a:xfrm>
          <a:prstGeom prst="rect">
            <a:avLst/>
          </a:prstGeom>
          <a:solidFill>
            <a:srgbClr val="F5D6AD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lIns="48980" tIns="24490" rIns="48980" bIns="24490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sz="1286" b="1" dirty="0" err="1"/>
              <a:t>Odyzee</a:t>
            </a:r>
            <a:r>
              <a:rPr lang="nl-NL" altLang="nl-NL" sz="1286" b="1" dirty="0"/>
              <a:t> </a:t>
            </a:r>
            <a:r>
              <a:rPr lang="nl-NL" altLang="nl-NL" sz="1400" b="1" dirty="0"/>
              <a:t>school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252177" y="1234962"/>
            <a:ext cx="3583163" cy="607859"/>
          </a:xfrm>
          <a:prstGeom prst="rect">
            <a:avLst/>
          </a:prstGeom>
          <a:solidFill>
            <a:srgbClr val="F5D6AD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68580" tIns="34290" rIns="68580" bIns="34290">
            <a:spAutoFit/>
          </a:bodyPr>
          <a:lstStyle>
            <a:defPPr>
              <a:defRPr lang="nl-NL"/>
            </a:defPPr>
            <a:lvl1pPr defTabSz="1279525">
              <a:spcBef>
                <a:spcPct val="50000"/>
              </a:spcBef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9763" defTabSz="1279525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9525" defTabSz="1279525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875" defTabSz="1279525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60638" defTabSz="1279525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17838" defTabSz="127952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5038" defTabSz="127952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32238" defTabSz="127952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89438" defTabSz="127952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NL" altLang="nl-NL" dirty="0"/>
              <a:t>“nieuwe” Kinder- en Jeugdkliniek Ithaka</a:t>
            </a:r>
          </a:p>
          <a:p>
            <a:r>
              <a:rPr lang="nl-NL" altLang="nl-NL" dirty="0"/>
              <a:t> (sloop/uitbreiding bestaande kliniek)</a:t>
            </a: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4499183" y="5433342"/>
            <a:ext cx="864053" cy="951650"/>
          </a:xfrm>
          <a:prstGeom prst="line">
            <a:avLst/>
          </a:prstGeom>
          <a:noFill/>
          <a:ln w="28575">
            <a:solidFill>
              <a:srgbClr val="C432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965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flipH="1">
            <a:off x="4445605" y="5433342"/>
            <a:ext cx="809625" cy="951650"/>
          </a:xfrm>
          <a:prstGeom prst="line">
            <a:avLst/>
          </a:prstGeom>
          <a:noFill/>
          <a:ln w="28575">
            <a:solidFill>
              <a:srgbClr val="C432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sz="965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329825" y="5697335"/>
            <a:ext cx="2464512" cy="500137"/>
          </a:xfrm>
          <a:prstGeom prst="rect">
            <a:avLst/>
          </a:prstGeom>
          <a:solidFill>
            <a:srgbClr val="F5D6AD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68580" tIns="34290" rIns="68580" bIns="34290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9763" defTabSz="1279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79525" defTabSz="1279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0875" defTabSz="1279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560638" defTabSz="1279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17838"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5038"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32238"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389438"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altLang="nl-NL" sz="1400" b="1" dirty="0"/>
              <a:t>af te stoten gebouwen van Kinder- en </a:t>
            </a:r>
            <a:r>
              <a:rPr lang="nl-NL" altLang="nl-NL" sz="1400" b="1" dirty="0" smtClean="0"/>
              <a:t>Jeugdkliniek</a:t>
            </a:r>
            <a:endParaRPr lang="nl-NL" altLang="nl-NL" sz="1400" b="1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521430" y="596900"/>
            <a:ext cx="6101953" cy="342900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dirty="0" smtClean="0">
                <a:solidFill>
                  <a:srgbClr val="F4A250"/>
                </a:solidFill>
                <a:latin typeface="Emergis Scala Sans Tabel" panose="020B0500000000000000" pitchFamily="34" charset="0"/>
              </a:rPr>
              <a:t>Onze opgave: van 42 naar 24-28 bedden</a:t>
            </a:r>
            <a:endParaRPr lang="nl-NL" altLang="nl-NL" dirty="0">
              <a:solidFill>
                <a:srgbClr val="F4A250"/>
              </a:solidFill>
              <a:latin typeface="Emergis Scala Sans Tabel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207" t="15759" r="500" b="17950"/>
          <a:stretch/>
        </p:blipFill>
        <p:spPr>
          <a:xfrm>
            <a:off x="4242548" y="4069955"/>
            <a:ext cx="2970330" cy="15661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3629" t="23497" r="18514" b="-6199"/>
          <a:stretch/>
        </p:blipFill>
        <p:spPr>
          <a:xfrm>
            <a:off x="4199686" y="2491899"/>
            <a:ext cx="3013193" cy="18362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20010"/>
          <a:stretch/>
        </p:blipFill>
        <p:spPr>
          <a:xfrm>
            <a:off x="1488391" y="2486730"/>
            <a:ext cx="2754156" cy="1589701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51933" y="2190210"/>
            <a:ext cx="3247658" cy="32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nl-NL"/>
            </a:defPPr>
            <a:lvl1pPr>
              <a:lnSpc>
                <a:spcPct val="80000"/>
              </a:lnSpc>
              <a:spcBef>
                <a:spcPct val="20000"/>
              </a:spcBef>
              <a:defRPr sz="2000" b="1">
                <a:solidFill>
                  <a:srgbClr val="1B7591"/>
                </a:solidFill>
                <a:latin typeface="Emergis Scala Sans" panose="020B0500000000000000" pitchFamily="34" charset="0"/>
              </a:defRPr>
            </a:lvl1pPr>
            <a:lvl2pPr marL="742950" lvl="1" indent="-285750">
              <a:lnSpc>
                <a:spcPct val="80000"/>
              </a:lnSpc>
              <a:spcBef>
                <a:spcPct val="20000"/>
              </a:spcBef>
              <a:buFontTx/>
              <a:buNone/>
              <a:defRPr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nl-NL" altLang="nl-NL" dirty="0"/>
              <a:t>“</a:t>
            </a:r>
            <a:r>
              <a:rPr lang="nl-NL" altLang="nl-NL" dirty="0" err="1"/>
              <a:t>Healing</a:t>
            </a:r>
            <a:r>
              <a:rPr lang="nl-NL" altLang="nl-NL" dirty="0"/>
              <a:t> environment</a:t>
            </a:r>
            <a:r>
              <a:rPr lang="nl-NL" altLang="nl-NL" dirty="0" smtClean="0"/>
              <a:t>”</a:t>
            </a:r>
            <a:endParaRPr lang="nl-NL" altLang="nl-NL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25152" y="5689294"/>
            <a:ext cx="1209017" cy="31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nl-NL"/>
            </a:defPPr>
            <a:lvl1pPr>
              <a:lnSpc>
                <a:spcPct val="80000"/>
              </a:lnSpc>
              <a:spcBef>
                <a:spcPct val="20000"/>
              </a:spcBef>
              <a:defRPr sz="2000" b="1">
                <a:solidFill>
                  <a:srgbClr val="1B7591"/>
                </a:solidFill>
                <a:latin typeface="Emergis Scala Sans" panose="020B0500000000000000" pitchFamily="34" charset="0"/>
              </a:defRPr>
            </a:lvl1pPr>
            <a:lvl2pPr marL="742950" lvl="1" indent="-285750">
              <a:lnSpc>
                <a:spcPct val="80000"/>
              </a:lnSpc>
              <a:spcBef>
                <a:spcPct val="20000"/>
              </a:spcBef>
              <a:buFontTx/>
              <a:buNone/>
              <a:defRPr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nl-NL" altLang="nl-NL" dirty="0" smtClean="0"/>
              <a:t>Flexibel</a:t>
            </a:r>
            <a:endParaRPr lang="nl-NL" altLang="nl-NL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637662" y="2190210"/>
            <a:ext cx="975254" cy="2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2600">
                <a:solidFill>
                  <a:srgbClr val="006584"/>
                </a:solidFill>
                <a:latin typeface="Emergis Scala Sans" panose="020B0500000000000000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nl-NL" altLang="nl-NL" sz="2000" b="1" dirty="0">
                <a:solidFill>
                  <a:srgbClr val="1B7591"/>
                </a:solidFill>
              </a:rPr>
              <a:t>Veilig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nl-NL" altLang="nl-NL" sz="1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9540"/>
          <a:stretch/>
        </p:blipFill>
        <p:spPr>
          <a:xfrm>
            <a:off x="1483833" y="4076429"/>
            <a:ext cx="2758715" cy="15597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483833" y="5727880"/>
            <a:ext cx="1652772" cy="27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nl-NL"/>
            </a:defPPr>
            <a:lvl1pPr>
              <a:lnSpc>
                <a:spcPct val="80000"/>
              </a:lnSpc>
              <a:spcBef>
                <a:spcPct val="20000"/>
              </a:spcBef>
              <a:defRPr sz="2000" b="1">
                <a:solidFill>
                  <a:srgbClr val="1B7591"/>
                </a:solidFill>
                <a:latin typeface="Emergis Scala Sans" panose="020B0500000000000000" pitchFamily="34" charset="0"/>
              </a:defRPr>
            </a:lvl1pPr>
            <a:lvl2pPr marL="742950" lvl="1" indent="-285750">
              <a:lnSpc>
                <a:spcPct val="80000"/>
              </a:lnSpc>
              <a:spcBef>
                <a:spcPct val="20000"/>
              </a:spcBef>
              <a:buFontTx/>
              <a:buNone/>
              <a:defRPr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nl-NL" altLang="nl-NL" dirty="0"/>
              <a:t>Duurzaam</a:t>
            </a:r>
          </a:p>
          <a:p>
            <a:pPr lvl="1"/>
            <a:endParaRPr lang="nl-NL" altLang="nl-NL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168" y="1383688"/>
            <a:ext cx="6101953" cy="342900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dirty="0">
                <a:solidFill>
                  <a:srgbClr val="F4A250"/>
                </a:solidFill>
                <a:latin typeface="Emergis Scala Sans Tabel" panose="020B0500000000000000" pitchFamily="34" charset="0"/>
              </a:rPr>
              <a:t>Wat willen we bereiken?</a:t>
            </a:r>
          </a:p>
        </p:txBody>
      </p:sp>
      <p:sp>
        <p:nvSpPr>
          <p:cNvPr id="14" name="Rechthoek 13"/>
          <p:cNvSpPr/>
          <p:nvPr/>
        </p:nvSpPr>
        <p:spPr>
          <a:xfrm>
            <a:off x="1483833" y="2491900"/>
            <a:ext cx="5727184" cy="3153485"/>
          </a:xfrm>
          <a:prstGeom prst="rect">
            <a:avLst/>
          </a:prstGeom>
          <a:solidFill>
            <a:srgbClr val="78B8A7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41913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422" y="1326735"/>
            <a:ext cx="8135937" cy="457200"/>
          </a:xfrm>
        </p:spPr>
        <p:txBody>
          <a:bodyPr/>
          <a:lstStyle/>
          <a:p>
            <a:r>
              <a:rPr lang="nl-NL" dirty="0" smtClean="0"/>
              <a:t>Wat is onze ontwikkelcurve?</a:t>
            </a:r>
            <a:endParaRPr lang="nl-NL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754144" y="5373282"/>
            <a:ext cx="7371761" cy="9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754144" y="2366133"/>
            <a:ext cx="0" cy="3016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1366882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1940488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648272" y="5187882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2514094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087700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3661306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4234912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4808518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5353843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5927449" y="5178455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6501055" y="5187882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>
            <a:off x="7074661" y="5187882"/>
            <a:ext cx="0" cy="367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1080959" y="539717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‘07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27" name="Tekstvak 26"/>
          <p:cNvSpPr txBox="1"/>
          <p:nvPr/>
        </p:nvSpPr>
        <p:spPr>
          <a:xfrm>
            <a:off x="4017393" y="544822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‘12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4588332" y="544822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‘13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5719516" y="544266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‘15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6290471" y="545208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‘16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 rot="16200000">
            <a:off x="-218558" y="2970022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duurzaamheid</a:t>
            </a:r>
            <a:endParaRPr lang="nl-NL" dirty="0">
              <a:solidFill>
                <a:srgbClr val="78B8A7"/>
              </a:solidFill>
            </a:endParaRPr>
          </a:p>
        </p:txBody>
      </p:sp>
      <p:sp>
        <p:nvSpPr>
          <p:cNvPr id="38" name="Boog 37"/>
          <p:cNvSpPr/>
          <p:nvPr/>
        </p:nvSpPr>
        <p:spPr>
          <a:xfrm rot="21327972" flipV="1">
            <a:off x="-2677212" y="1316037"/>
            <a:ext cx="10633435" cy="3577201"/>
          </a:xfrm>
          <a:prstGeom prst="arc">
            <a:avLst>
              <a:gd name="adj1" fmla="val 13508390"/>
              <a:gd name="adj2" fmla="val 2138262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Rechthoek 38"/>
          <p:cNvSpPr/>
          <p:nvPr/>
        </p:nvSpPr>
        <p:spPr>
          <a:xfrm rot="17930077">
            <a:off x="523437" y="3410558"/>
            <a:ext cx="299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concrete </a:t>
            </a:r>
            <a:r>
              <a:rPr lang="nl-NL" altLang="nl-NL" b="1" dirty="0">
                <a:solidFill>
                  <a:srgbClr val="1B7591"/>
                </a:solidFill>
                <a:latin typeface="Emergis Scala Sans" panose="020B0500000000000000" pitchFamily="34" charset="0"/>
              </a:rPr>
              <a:t>energie maatregelen</a:t>
            </a:r>
            <a:endParaRPr lang="nl-NL" b="1" dirty="0"/>
          </a:p>
        </p:txBody>
      </p:sp>
      <p:sp>
        <p:nvSpPr>
          <p:cNvPr id="41" name="Rechthoek 40"/>
          <p:cNvSpPr/>
          <p:nvPr/>
        </p:nvSpPr>
        <p:spPr>
          <a:xfrm rot="17923864">
            <a:off x="2965112" y="24807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b="1" dirty="0">
                <a:solidFill>
                  <a:srgbClr val="1B7591"/>
                </a:solidFill>
                <a:latin typeface="Emergis Scala Sans" panose="020B0500000000000000" pitchFamily="34" charset="0"/>
              </a:rPr>
              <a:t>duurzaamheidvisie en </a:t>
            </a:r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–beleid</a:t>
            </a:r>
          </a:p>
        </p:txBody>
      </p:sp>
      <p:sp>
        <p:nvSpPr>
          <p:cNvPr id="42" name="Rechthoek 41"/>
          <p:cNvSpPr/>
          <p:nvPr/>
        </p:nvSpPr>
        <p:spPr>
          <a:xfrm rot="17956411">
            <a:off x="4044455" y="3253657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werkleerbedrijven (SROI)</a:t>
            </a:r>
            <a:endParaRPr lang="nl-NL" dirty="0"/>
          </a:p>
        </p:txBody>
      </p:sp>
      <p:sp>
        <p:nvSpPr>
          <p:cNvPr id="43" name="Rechthoek 42"/>
          <p:cNvSpPr/>
          <p:nvPr/>
        </p:nvSpPr>
        <p:spPr>
          <a:xfrm rot="17850529">
            <a:off x="1239628" y="27164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 </a:t>
            </a:r>
            <a:r>
              <a:rPr lang="nl-NL" altLang="nl-NL" b="1" dirty="0" err="1" smtClean="0">
                <a:solidFill>
                  <a:srgbClr val="1B7591"/>
                </a:solidFill>
                <a:latin typeface="Emergis Scala Sans" panose="020B0500000000000000" pitchFamily="34" charset="0"/>
              </a:rPr>
              <a:t>Odyzee</a:t>
            </a:r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 School </a:t>
            </a:r>
            <a:r>
              <a:rPr lang="nl-NL" altLang="nl-NL" b="1" dirty="0">
                <a:solidFill>
                  <a:srgbClr val="1B7591"/>
                </a:solidFill>
                <a:latin typeface="Emergis Scala Sans" panose="020B0500000000000000" pitchFamily="34" charset="0"/>
              </a:rPr>
              <a:t>&amp; </a:t>
            </a:r>
            <a:r>
              <a:rPr lang="nl-NL" altLang="nl-NL" b="1" dirty="0" smtClean="0">
                <a:solidFill>
                  <a:srgbClr val="1B7591"/>
                </a:solidFill>
                <a:latin typeface="Emergis Scala Sans" panose="020B0500000000000000" pitchFamily="34" charset="0"/>
              </a:rPr>
              <a:t>College</a:t>
            </a:r>
            <a:endParaRPr lang="nl-NL" dirty="0"/>
          </a:p>
        </p:txBody>
      </p:sp>
      <p:sp>
        <p:nvSpPr>
          <p:cNvPr id="45" name="Rechthoek 44"/>
          <p:cNvSpPr/>
          <p:nvPr/>
        </p:nvSpPr>
        <p:spPr>
          <a:xfrm rot="17821822">
            <a:off x="5087171" y="2914393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b="1" dirty="0">
                <a:solidFill>
                  <a:srgbClr val="1B7591"/>
                </a:solidFill>
                <a:latin typeface="Emergis Scala Sans" panose="020B0500000000000000" pitchFamily="34" charset="0"/>
              </a:rPr>
              <a:t>energiebesparingskansen</a:t>
            </a:r>
            <a:endParaRPr lang="nl-NL" dirty="0"/>
          </a:p>
        </p:txBody>
      </p:sp>
      <p:sp>
        <p:nvSpPr>
          <p:cNvPr id="46" name="Rechthoek 45"/>
          <p:cNvSpPr/>
          <p:nvPr/>
        </p:nvSpPr>
        <p:spPr>
          <a:xfrm rot="17882936">
            <a:off x="5974596" y="3031789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b="1" dirty="0">
                <a:solidFill>
                  <a:srgbClr val="1B7591"/>
                </a:solidFill>
                <a:latin typeface="Emergis Scala Sans" panose="020B0500000000000000" pitchFamily="34" charset="0"/>
              </a:rPr>
              <a:t>circulair bouwen</a:t>
            </a:r>
            <a:endParaRPr lang="nl-NL" dirty="0"/>
          </a:p>
        </p:txBody>
      </p:sp>
      <p:sp>
        <p:nvSpPr>
          <p:cNvPr id="47" name="Tekstvak 46"/>
          <p:cNvSpPr txBox="1"/>
          <p:nvPr/>
        </p:nvSpPr>
        <p:spPr>
          <a:xfrm>
            <a:off x="2279734" y="5436450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8B8A7"/>
                </a:solidFill>
              </a:rPr>
              <a:t>‘09</a:t>
            </a:r>
            <a:endParaRPr lang="nl-NL" dirty="0">
              <a:solidFill>
                <a:srgbClr val="78B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846" y="1356970"/>
            <a:ext cx="8135937" cy="342900"/>
          </a:xfrm>
        </p:spPr>
        <p:txBody>
          <a:bodyPr/>
          <a:lstStyle/>
          <a:p>
            <a:r>
              <a:rPr lang="nl-NL" dirty="0" smtClean="0"/>
              <a:t>Welke belangrijke ervaring hebben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0120" y="1974431"/>
            <a:ext cx="8135937" cy="3078956"/>
          </a:xfrm>
        </p:spPr>
        <p:txBody>
          <a:bodyPr/>
          <a:lstStyle/>
          <a:p>
            <a:r>
              <a:rPr lang="nl-NL" sz="1800" b="1" dirty="0"/>
              <a:t>In 2010 de eerste passieve energie-neutrale school in Nederland gebouwd</a:t>
            </a:r>
          </a:p>
        </p:txBody>
      </p:sp>
      <p:pic>
        <p:nvPicPr>
          <p:cNvPr id="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6" y="2349796"/>
            <a:ext cx="8229023" cy="352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414560" y="6018020"/>
            <a:ext cx="7066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06584"/>
                </a:solidFill>
              </a:rPr>
              <a:t>Een bewezen “</a:t>
            </a:r>
            <a:r>
              <a:rPr lang="nl-NL" sz="2000" b="1" dirty="0" err="1">
                <a:solidFill>
                  <a:srgbClr val="006584"/>
                </a:solidFill>
              </a:rPr>
              <a:t>healing</a:t>
            </a:r>
            <a:r>
              <a:rPr lang="nl-NL" sz="2000" b="1" dirty="0">
                <a:solidFill>
                  <a:srgbClr val="006584"/>
                </a:solidFill>
              </a:rPr>
              <a:t> </a:t>
            </a:r>
            <a:r>
              <a:rPr lang="nl-NL" sz="2000" b="1" dirty="0" smtClean="0">
                <a:solidFill>
                  <a:srgbClr val="006584"/>
                </a:solidFill>
              </a:rPr>
              <a:t>environment”, </a:t>
            </a:r>
            <a:r>
              <a:rPr lang="nl-NL" sz="2000" b="1" dirty="0">
                <a:solidFill>
                  <a:srgbClr val="006584"/>
                </a:solidFill>
              </a:rPr>
              <a:t>duurzaam, flexibel en veilig</a:t>
            </a:r>
          </a:p>
        </p:txBody>
      </p:sp>
    </p:spTree>
    <p:extLst>
      <p:ext uri="{BB962C8B-B14F-4D97-AF65-F5344CB8AC3E}">
        <p14:creationId xmlns:p14="http://schemas.microsoft.com/office/powerpoint/2010/main" val="37506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87" y="2671503"/>
            <a:ext cx="3516516" cy="2734021"/>
          </a:xfrm>
          <a:prstGeom prst="rect">
            <a:avLst/>
          </a:prstGeom>
        </p:spPr>
      </p:pic>
      <p:pic>
        <p:nvPicPr>
          <p:cNvPr id="6" name="Picture 2" descr="Afbeeldingsresultaat voor circulaire economi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36" y="2846070"/>
            <a:ext cx="4690934" cy="26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016354" y="2239432"/>
            <a:ext cx="22131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r>
              <a:rPr lang="nl-NL" altLang="nl-NL" sz="2400" kern="0" dirty="0">
                <a:solidFill>
                  <a:srgbClr val="F4A250"/>
                </a:solidFill>
                <a:latin typeface="Emergis Scala Sans" panose="020B0500000000000000" pitchFamily="34" charset="0"/>
              </a:rPr>
              <a:t>Trias energetica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388848" y="2239432"/>
            <a:ext cx="309013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defPPr>
              <a:defRPr lang="nl-NL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 i="1" kern="0">
                <a:solidFill>
                  <a:srgbClr val="F4A250"/>
                </a:solidFill>
                <a:latin typeface="Emergis Scala Sans" panose="020B0500000000000000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r>
              <a:rPr lang="nl-NL" altLang="nl-NL" sz="2400" dirty="0"/>
              <a:t>Circulaire economie</a:t>
            </a:r>
          </a:p>
        </p:txBody>
      </p:sp>
      <p:sp>
        <p:nvSpPr>
          <p:cNvPr id="2" name="Pijl-rechts 1"/>
          <p:cNvSpPr/>
          <p:nvPr/>
        </p:nvSpPr>
        <p:spPr>
          <a:xfrm>
            <a:off x="3135146" y="2207559"/>
            <a:ext cx="2094614" cy="406645"/>
          </a:xfrm>
          <a:prstGeom prst="rightArrow">
            <a:avLst/>
          </a:prstGeom>
          <a:solidFill>
            <a:srgbClr val="F4A250"/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00213" y="1135277"/>
            <a:ext cx="8135937" cy="457200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Onze uitdaging……</a:t>
            </a:r>
            <a:br>
              <a:rPr lang="nl-NL" altLang="nl-NL" dirty="0" smtClean="0"/>
            </a:br>
            <a:endParaRPr lang="nl-NL" altLang="nl-NL" sz="1800" dirty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5388847" y="5755201"/>
            <a:ext cx="309013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defPPr>
              <a:defRPr lang="nl-NL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 i="1" kern="0">
                <a:solidFill>
                  <a:srgbClr val="F4A250"/>
                </a:solidFill>
                <a:latin typeface="Emergis Scala Sans" panose="020B0500000000000000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r>
              <a:rPr lang="nl-NL" altLang="nl-NL" sz="2400" dirty="0"/>
              <a:t>l</a:t>
            </a:r>
            <a:r>
              <a:rPr lang="nl-NL" altLang="nl-NL" sz="2400" dirty="0" smtClean="0"/>
              <a:t>age CO2 footprint</a:t>
            </a:r>
            <a:endParaRPr lang="nl-NL" altLang="nl-NL" sz="2400" dirty="0"/>
          </a:p>
        </p:txBody>
      </p:sp>
      <p:sp>
        <p:nvSpPr>
          <p:cNvPr id="12" name="Tekstvak 11"/>
          <p:cNvSpPr txBox="1"/>
          <p:nvPr/>
        </p:nvSpPr>
        <p:spPr>
          <a:xfrm>
            <a:off x="1459417" y="4176618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>
                <a:solidFill>
                  <a:schemeClr val="accent1">
                    <a:lumMod val="25000"/>
                  </a:schemeClr>
                </a:solidFill>
              </a:rPr>
              <a:t>cliënt</a:t>
            </a:r>
            <a:endParaRPr lang="nl-NL" sz="36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331673" y="3990424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chemeClr val="accent1">
                    <a:lumMod val="25000"/>
                  </a:schemeClr>
                </a:solidFill>
              </a:rPr>
              <a:t>cliënt</a:t>
            </a:r>
            <a:endParaRPr lang="nl-NL" sz="32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fbeeldingsresultaat voor duurzame energie biomas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878" y="1173417"/>
            <a:ext cx="6846730" cy="426928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</a:effec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593483" y="1552878"/>
            <a:ext cx="6101954" cy="34358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68572" tIns="34286" rIns="68572" bIns="34286" rtlCol="0" anchor="ctr">
            <a:normAutofit fontScale="90000"/>
          </a:bodyPr>
          <a:lstStyle/>
          <a:p>
            <a:pPr algn="ctr"/>
            <a:r>
              <a:rPr lang="nl-NL" altLang="nl-NL" sz="2572" dirty="0" smtClean="0">
                <a:solidFill>
                  <a:srgbClr val="006584"/>
                </a:solidFill>
              </a:rPr>
              <a:t>We gaan </a:t>
            </a:r>
            <a:r>
              <a:rPr lang="nl-NL" altLang="nl-NL" sz="2572" u="sng" dirty="0" smtClean="0">
                <a:solidFill>
                  <a:srgbClr val="006584"/>
                </a:solidFill>
              </a:rPr>
              <a:t>samen</a:t>
            </a:r>
            <a:r>
              <a:rPr lang="nl-NL" altLang="nl-NL" sz="2572" dirty="0" smtClean="0">
                <a:solidFill>
                  <a:srgbClr val="006584"/>
                </a:solidFill>
              </a:rPr>
              <a:t> voor </a:t>
            </a:r>
            <a:r>
              <a:rPr lang="nl-NL" altLang="nl-NL" sz="2572" dirty="0">
                <a:solidFill>
                  <a:srgbClr val="006584"/>
                </a:solidFill>
              </a:rPr>
              <a:t>een “nieuwe”, duurzame </a:t>
            </a:r>
            <a:br>
              <a:rPr lang="nl-NL" altLang="nl-NL" sz="2572" dirty="0">
                <a:solidFill>
                  <a:srgbClr val="006584"/>
                </a:solidFill>
              </a:rPr>
            </a:br>
            <a:r>
              <a:rPr lang="nl-NL" altLang="nl-NL" sz="2572" dirty="0">
                <a:solidFill>
                  <a:srgbClr val="006584"/>
                </a:solidFill>
              </a:rPr>
              <a:t>gebouwde omgeving voor kind, jeugd, ouders, verzorgers en medewerkers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>
          <a:xfrm>
            <a:off x="1284771" y="2373819"/>
            <a:ext cx="6592676" cy="3078616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lIns="68572" tIns="34286" rIns="68572" bIns="34286" rtlCol="0">
            <a:normAutofit/>
          </a:bodyPr>
          <a:lstStyle/>
          <a:p>
            <a:pPr marL="0" indent="0"/>
            <a:r>
              <a:rPr lang="nl-NL" altLang="nl-NL" sz="1661" b="1" i="1" dirty="0" smtClean="0">
                <a:solidFill>
                  <a:srgbClr val="F2902E"/>
                </a:solidFill>
              </a:rPr>
              <a:t>		nieuwbouwdeel</a:t>
            </a:r>
          </a:p>
          <a:p>
            <a:pPr marL="0" indent="0"/>
            <a:r>
              <a:rPr lang="nl-NL" altLang="nl-NL" sz="1661" b="1" i="1" dirty="0" smtClean="0">
                <a:solidFill>
                  <a:srgbClr val="F2902E"/>
                </a:solidFill>
              </a:rPr>
              <a:t>	                energieneutraal</a:t>
            </a:r>
            <a:endParaRPr lang="nl-NL" altLang="nl-NL" sz="1661" b="1" i="1" dirty="0">
              <a:solidFill>
                <a:srgbClr val="F2902E"/>
              </a:solidFill>
            </a:endParaRPr>
          </a:p>
          <a:p>
            <a:pPr marL="0" indent="0"/>
            <a:r>
              <a:rPr lang="nl-NL" altLang="nl-NL" sz="1661" b="1" i="1" dirty="0">
                <a:solidFill>
                  <a:srgbClr val="F2902E"/>
                </a:solidFill>
              </a:rPr>
              <a:t>			</a:t>
            </a:r>
            <a:r>
              <a:rPr lang="nl-NL" altLang="nl-NL" sz="1661" b="1" i="1" dirty="0" smtClean="0">
                <a:solidFill>
                  <a:srgbClr val="F2902E"/>
                </a:solidFill>
              </a:rPr>
              <a:t>	     hergebruik van </a:t>
            </a:r>
            <a:r>
              <a:rPr lang="nl-NL" altLang="nl-NL" sz="1661" b="1" i="1" dirty="0">
                <a:solidFill>
                  <a:srgbClr val="F2902E"/>
                </a:solidFill>
              </a:rPr>
              <a:t>materialen</a:t>
            </a:r>
          </a:p>
          <a:p>
            <a:pPr marL="0" indent="0"/>
            <a:r>
              <a:rPr lang="nl-NL" altLang="nl-NL" sz="1661" b="1" i="1" dirty="0">
                <a:solidFill>
                  <a:srgbClr val="F2902E"/>
                </a:solidFill>
              </a:rPr>
              <a:t>                         </a:t>
            </a:r>
            <a:r>
              <a:rPr lang="nl-NL" altLang="nl-NL" sz="1661" b="1" i="1" dirty="0" err="1" smtClean="0">
                <a:solidFill>
                  <a:srgbClr val="F2902E"/>
                </a:solidFill>
              </a:rPr>
              <a:t>biobased</a:t>
            </a:r>
            <a:r>
              <a:rPr lang="nl-NL" altLang="nl-NL" sz="1661" b="1" i="1" dirty="0" smtClean="0">
                <a:solidFill>
                  <a:srgbClr val="F2902E"/>
                </a:solidFill>
              </a:rPr>
              <a:t> </a:t>
            </a:r>
            <a:r>
              <a:rPr lang="nl-NL" altLang="nl-NL" sz="1661" b="1" i="1" dirty="0">
                <a:solidFill>
                  <a:srgbClr val="F2902E"/>
                </a:solidFill>
              </a:rPr>
              <a:t>materialen</a:t>
            </a:r>
          </a:p>
          <a:p>
            <a:pPr marL="0" indent="0"/>
            <a:r>
              <a:rPr lang="nl-NL" altLang="nl-NL" sz="1661" b="1" i="1" dirty="0">
                <a:solidFill>
                  <a:srgbClr val="F2902E"/>
                </a:solidFill>
              </a:rPr>
              <a:t>	</a:t>
            </a:r>
            <a:r>
              <a:rPr lang="nl-NL" altLang="nl-NL" sz="1661" b="1" i="1" dirty="0" smtClean="0">
                <a:solidFill>
                  <a:srgbClr val="F2902E"/>
                </a:solidFill>
              </a:rPr>
              <a:t>			    database </a:t>
            </a:r>
            <a:r>
              <a:rPr lang="nl-NL" altLang="nl-NL" sz="1661" b="1" i="1" dirty="0">
                <a:solidFill>
                  <a:srgbClr val="F2902E"/>
                </a:solidFill>
              </a:rPr>
              <a:t>van materialen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0" y="5927648"/>
            <a:ext cx="9144000" cy="870854"/>
            <a:chOff x="0" y="5838178"/>
            <a:chExt cx="12192000" cy="1161138"/>
          </a:xfrm>
        </p:grpSpPr>
        <p:pic>
          <p:nvPicPr>
            <p:cNvPr id="6" name="Tijdelijke aanduiding voor inhoud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10" name="irc_mi" descr="Afbeeldingsresultaat voor logo rijkswaterstaa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82" b="25249"/>
            <a:stretch>
              <a:fillRect/>
            </a:stretch>
          </p:blipFill>
          <p:spPr bwMode="auto">
            <a:xfrm>
              <a:off x="2520325" y="6274351"/>
              <a:ext cx="1798113" cy="46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Afbeelding 4" descr="Afbeeldingsresultaat voor logo provincie zeela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9" t="35117" r="15984" b="37399"/>
            <a:stretch>
              <a:fillRect/>
            </a:stretch>
          </p:blipFill>
          <p:spPr bwMode="auto">
            <a:xfrm>
              <a:off x="1373918" y="6322083"/>
              <a:ext cx="1026367" cy="360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13" name="Picture 5" descr="Gerelateerde afbeelding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263" y="6322083"/>
              <a:ext cx="1464430" cy="351463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18" name="Rechte verbindingslijn 17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15326" y="5507349"/>
            <a:ext cx="720121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2600">
                <a:solidFill>
                  <a:srgbClr val="006584"/>
                </a:solidFill>
                <a:latin typeface="Emergis Scala Sans" panose="020B0500000000000000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3200" b="1" i="1" dirty="0" smtClean="0">
                <a:solidFill>
                  <a:srgbClr val="F4A250"/>
                </a:solidFill>
              </a:rPr>
              <a:t>Ons ontwikkelteam Circulair Bouwen:</a:t>
            </a:r>
            <a:endParaRPr lang="nl-NL" altLang="nl-NL" sz="3200" b="1" i="1" dirty="0">
              <a:solidFill>
                <a:srgbClr val="F4A250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 bwMode="auto">
          <a:xfrm>
            <a:off x="2693039" y="477537"/>
            <a:ext cx="867568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pPr eaLnBrk="1" hangingPunct="1"/>
            <a:r>
              <a:rPr lang="nl-NL" altLang="nl-NL" kern="0" dirty="0" smtClean="0"/>
              <a:t>Hoe willen we dit bereiken? </a:t>
            </a:r>
            <a:endParaRPr lang="nl-NL" altLang="nl-NL" sz="1800" kern="0" dirty="0"/>
          </a:p>
        </p:txBody>
      </p:sp>
    </p:spTree>
    <p:extLst>
      <p:ext uri="{BB962C8B-B14F-4D97-AF65-F5344CB8AC3E}">
        <p14:creationId xmlns:p14="http://schemas.microsoft.com/office/powerpoint/2010/main" val="40925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>
            <a:fillRect/>
          </a:stretch>
        </p:blipFill>
        <p:spPr bwMode="auto">
          <a:xfrm>
            <a:off x="1331119" y="2079222"/>
            <a:ext cx="6135291" cy="34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7188994" y="4731934"/>
            <a:ext cx="97155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b="1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ITHAKA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459706" y="4731934"/>
            <a:ext cx="1243013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b="1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AMBULANT</a:t>
            </a:r>
          </a:p>
        </p:txBody>
      </p:sp>
      <p:cxnSp>
        <p:nvCxnSpPr>
          <p:cNvPr id="20" name="Rechte verbindingslijn met pijl 19"/>
          <p:cNvCxnSpPr/>
          <p:nvPr/>
        </p:nvCxnSpPr>
        <p:spPr>
          <a:xfrm>
            <a:off x="2486026" y="3490112"/>
            <a:ext cx="4037410" cy="0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2357439" y="3540118"/>
            <a:ext cx="4037410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b="1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STRAAT ALS VERBINDING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3242073" y="2949569"/>
            <a:ext cx="1758553" cy="1944290"/>
          </a:xfrm>
          <a:prstGeom prst="roundRect">
            <a:avLst>
              <a:gd name="adj" fmla="val 4693"/>
            </a:avLst>
          </a:prstGeom>
          <a:noFill/>
          <a:ln>
            <a:solidFill>
              <a:srgbClr val="DAA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350">
              <a:solidFill>
                <a:srgbClr val="FFFFFF"/>
              </a:solidFill>
              <a:latin typeface="Emergis Scala Sans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176464" y="4941484"/>
            <a:ext cx="4036219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b="1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NIEUWBOUW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00213" y="1135277"/>
            <a:ext cx="8135937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pPr eaLnBrk="1" hangingPunct="1"/>
            <a:r>
              <a:rPr lang="nl-NL" altLang="nl-NL" kern="0" dirty="0" smtClean="0"/>
              <a:t>Plattegrond bestaand</a:t>
            </a:r>
            <a:br>
              <a:rPr lang="nl-NL" altLang="nl-NL" kern="0" dirty="0" smtClean="0"/>
            </a:br>
            <a:endParaRPr lang="nl-NL" altLang="nl-NL" sz="1800" kern="0" dirty="0"/>
          </a:p>
        </p:txBody>
      </p:sp>
    </p:spTree>
    <p:extLst>
      <p:ext uri="{BB962C8B-B14F-4D97-AF65-F5344CB8AC3E}">
        <p14:creationId xmlns:p14="http://schemas.microsoft.com/office/powerpoint/2010/main" val="13900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9930"/>
          <a:stretch>
            <a:fillRect/>
          </a:stretch>
        </p:blipFill>
        <p:spPr bwMode="auto">
          <a:xfrm>
            <a:off x="1396605" y="1535908"/>
            <a:ext cx="6278165" cy="43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2176464" y="4405313"/>
            <a:ext cx="4036219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b="1" spc="2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NIEUWBOUW</a:t>
            </a:r>
          </a:p>
        </p:txBody>
      </p:sp>
      <p:sp>
        <p:nvSpPr>
          <p:cNvPr id="9" name="Vrije vorm 8"/>
          <p:cNvSpPr/>
          <p:nvPr/>
        </p:nvSpPr>
        <p:spPr>
          <a:xfrm>
            <a:off x="5368530" y="2637235"/>
            <a:ext cx="692944" cy="1419225"/>
          </a:xfrm>
          <a:custGeom>
            <a:avLst/>
            <a:gdLst>
              <a:gd name="connsiteX0" fmla="*/ 0 w 923454"/>
              <a:gd name="connsiteY0" fmla="*/ 1883121 h 1892174"/>
              <a:gd name="connsiteX1" fmla="*/ 371192 w 923454"/>
              <a:gd name="connsiteY1" fmla="*/ 1892174 h 1892174"/>
              <a:gd name="connsiteX2" fmla="*/ 380246 w 923454"/>
              <a:gd name="connsiteY2" fmla="*/ 787651 h 1892174"/>
              <a:gd name="connsiteX3" fmla="*/ 923454 w 923454"/>
              <a:gd name="connsiteY3" fmla="*/ 787651 h 1892174"/>
              <a:gd name="connsiteX4" fmla="*/ 923454 w 923454"/>
              <a:gd name="connsiteY4" fmla="*/ 280657 h 1892174"/>
              <a:gd name="connsiteX5" fmla="*/ 778598 w 923454"/>
              <a:gd name="connsiteY5" fmla="*/ 280657 h 1892174"/>
              <a:gd name="connsiteX6" fmla="*/ 778598 w 923454"/>
              <a:gd name="connsiteY6" fmla="*/ 0 h 1892174"/>
              <a:gd name="connsiteX7" fmla="*/ 769545 w 923454"/>
              <a:gd name="connsiteY7" fmla="*/ 9053 h 1892174"/>
              <a:gd name="connsiteX8" fmla="*/ 796705 w 923454"/>
              <a:gd name="connsiteY8" fmla="*/ 18107 h 189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454" h="1892174">
                <a:moveTo>
                  <a:pt x="0" y="1883121"/>
                </a:moveTo>
                <a:lnTo>
                  <a:pt x="371192" y="1892174"/>
                </a:lnTo>
                <a:lnTo>
                  <a:pt x="380246" y="787651"/>
                </a:lnTo>
                <a:lnTo>
                  <a:pt x="923454" y="787651"/>
                </a:lnTo>
                <a:lnTo>
                  <a:pt x="923454" y="280657"/>
                </a:lnTo>
                <a:lnTo>
                  <a:pt x="778598" y="280657"/>
                </a:lnTo>
                <a:lnTo>
                  <a:pt x="778598" y="0"/>
                </a:lnTo>
                <a:lnTo>
                  <a:pt x="769545" y="9053"/>
                </a:lnTo>
                <a:lnTo>
                  <a:pt x="796705" y="18107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1350">
              <a:solidFill>
                <a:srgbClr val="FFFFFF"/>
              </a:solidFill>
              <a:latin typeface="Emergis Scala San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00213" y="1135277"/>
            <a:ext cx="8135937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pPr eaLnBrk="1" hangingPunct="1"/>
            <a:r>
              <a:rPr lang="nl-NL" altLang="nl-NL" kern="0" dirty="0" smtClean="0"/>
              <a:t>Plattegrond nieuwe situatie </a:t>
            </a:r>
            <a:r>
              <a:rPr lang="nl-NL" altLang="nl-NL" sz="1800" kern="0" dirty="0" smtClean="0"/>
              <a:t>(nieuwbouw - bestaand)</a:t>
            </a:r>
            <a:br>
              <a:rPr lang="nl-NL" altLang="nl-NL" sz="1800" kern="0" dirty="0" smtClean="0"/>
            </a:br>
            <a:endParaRPr lang="nl-NL" altLang="nl-NL" sz="1800" kern="0" dirty="0"/>
          </a:p>
        </p:txBody>
      </p:sp>
    </p:spTree>
    <p:extLst>
      <p:ext uri="{BB962C8B-B14F-4D97-AF65-F5344CB8AC3E}">
        <p14:creationId xmlns:p14="http://schemas.microsoft.com/office/powerpoint/2010/main" val="23944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2249" t="13176" r="68885" b="2593"/>
          <a:stretch/>
        </p:blipFill>
        <p:spPr>
          <a:xfrm>
            <a:off x="1667608" y="1153238"/>
            <a:ext cx="6651866" cy="5459271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500213" y="1135277"/>
            <a:ext cx="8135937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pPr eaLnBrk="1" hangingPunct="1"/>
            <a:r>
              <a:rPr lang="nl-NL" altLang="nl-NL" kern="0" dirty="0" smtClean="0"/>
              <a:t>Indeling nieuwe situatie</a:t>
            </a:r>
            <a:endParaRPr lang="nl-NL" altLang="nl-NL" sz="1800" kern="0" dirty="0"/>
          </a:p>
        </p:txBody>
      </p:sp>
    </p:spTree>
    <p:extLst>
      <p:ext uri="{BB962C8B-B14F-4D97-AF65-F5344CB8AC3E}">
        <p14:creationId xmlns:p14="http://schemas.microsoft.com/office/powerpoint/2010/main" val="27091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097800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05718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24202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505707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proces van realisatie</a:t>
            </a:r>
          </a:p>
        </p:txBody>
      </p:sp>
      <p:sp>
        <p:nvSpPr>
          <p:cNvPr id="15" name="Tekstvak 14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871906" y="4817412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chemeClr val="bg2">
                    <a:lumMod val="50000"/>
                  </a:schemeClr>
                </a:solidFill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>
                <a:solidFill>
                  <a:schemeClr val="bg2">
                    <a:lumMod val="50000"/>
                  </a:schemeClr>
                </a:solidFill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sz="1350" dirty="0"/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96864" y="1011985"/>
            <a:ext cx="2653370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nl-NL" sz="2100" b="1" i="1" dirty="0">
                <a:solidFill>
                  <a:srgbClr val="F2902E"/>
                </a:solidFill>
              </a:rPr>
              <a:t>H</a:t>
            </a:r>
            <a:r>
              <a:rPr lang="nl-NL" sz="2100" b="1" i="1" dirty="0" smtClean="0">
                <a:solidFill>
                  <a:srgbClr val="F2902E"/>
                </a:solidFill>
              </a:rPr>
              <a:t>et </a:t>
            </a:r>
            <a:endParaRPr lang="nl-NL" sz="2100" b="1" i="1" dirty="0">
              <a:solidFill>
                <a:srgbClr val="F2902E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nl-NL" sz="2100" b="1" i="1" dirty="0">
                <a:solidFill>
                  <a:srgbClr val="F2902E"/>
                </a:solidFill>
              </a:rPr>
              <a:t>programma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nl-NL" sz="2100" b="1" i="1" dirty="0" smtClean="0">
                <a:solidFill>
                  <a:srgbClr val="F2902E"/>
                </a:solidFill>
              </a:rPr>
              <a:t>van vanmiddag</a:t>
            </a:r>
            <a:endParaRPr lang="nl-NL" sz="2100" b="1" i="1" dirty="0">
              <a:solidFill>
                <a:srgbClr val="F2902E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 rot="16540322">
            <a:off x="2822483" y="3452139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2472605" y="843655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3706339" y="1204669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4336591" y="1580939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6374" y="1954737"/>
            <a:ext cx="3146439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13.00   Opening</a:t>
            </a:r>
          </a:p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13.10   </a:t>
            </a:r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nl-NL" sz="2100" baseline="30000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 deel presentaties</a:t>
            </a:r>
            <a:endParaRPr lang="nl-NL" sz="2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14.10   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Pauze</a:t>
            </a:r>
          </a:p>
          <a:p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14.40   2</a:t>
            </a:r>
            <a:r>
              <a:rPr lang="nl-NL" sz="2100" baseline="30000" dirty="0" smtClean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 deel presentaties</a:t>
            </a:r>
            <a:endParaRPr lang="nl-NL" sz="2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15.40   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Paneldiscussie</a:t>
            </a:r>
          </a:p>
          <a:p>
            <a:r>
              <a:rPr lang="nl-NL" sz="2100" dirty="0" smtClean="0">
                <a:solidFill>
                  <a:schemeClr val="accent1">
                    <a:lumMod val="50000"/>
                  </a:schemeClr>
                </a:solidFill>
              </a:rPr>
              <a:t>16.00   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Netwerkborrel</a:t>
            </a:r>
          </a:p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17.00   Afsluiting</a:t>
            </a:r>
          </a:p>
        </p:txBody>
      </p:sp>
      <p:grpSp>
        <p:nvGrpSpPr>
          <p:cNvPr id="42" name="Groep 41"/>
          <p:cNvGrpSpPr/>
          <p:nvPr/>
        </p:nvGrpSpPr>
        <p:grpSpPr>
          <a:xfrm>
            <a:off x="0" y="5927648"/>
            <a:ext cx="9144000" cy="870854"/>
            <a:chOff x="0" y="5838178"/>
            <a:chExt cx="12192000" cy="1161138"/>
          </a:xfrm>
        </p:grpSpPr>
        <p:pic>
          <p:nvPicPr>
            <p:cNvPr id="43" name="Tijdelijke aanduiding voor inhoud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45" name="Afbeelding 4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46" name="Picture 5" descr="Gerelateerde afbeeldin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Afbeelding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3263" y="6322083"/>
              <a:ext cx="1464430" cy="351463"/>
            </a:xfrm>
            <a:prstGeom prst="rect">
              <a:avLst/>
            </a:prstGeom>
          </p:spPr>
        </p:pic>
        <p:pic>
          <p:nvPicPr>
            <p:cNvPr id="49" name="Afbeelding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444" y="6302919"/>
              <a:ext cx="1457783" cy="457426"/>
            </a:xfrm>
            <a:prstGeom prst="rect">
              <a:avLst/>
            </a:prstGeom>
          </p:spPr>
        </p:pic>
        <p:pic>
          <p:nvPicPr>
            <p:cNvPr id="50" name="Afbeelding 4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51" name="Rechte verbindingslijn 50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52" name="Afbeelding 5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53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7" t="19987" r="9637" b="14200"/>
          <a:stretch>
            <a:fillRect/>
          </a:stretch>
        </p:blipFill>
        <p:spPr bwMode="auto">
          <a:xfrm>
            <a:off x="4484306" y="2125126"/>
            <a:ext cx="3771900" cy="31932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fbeeldingsresultaat voor rws terneuz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7" r="5202" b="22176"/>
          <a:stretch>
            <a:fillRect/>
          </a:stretch>
        </p:blipFill>
        <p:spPr bwMode="auto">
          <a:xfrm>
            <a:off x="894982" y="2125127"/>
            <a:ext cx="3452403" cy="31932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-RECHTS 3"/>
          <p:cNvSpPr>
            <a:spLocks noChangeArrowheads="1"/>
          </p:cNvSpPr>
          <p:nvPr/>
        </p:nvSpPr>
        <p:spPr bwMode="auto">
          <a:xfrm>
            <a:off x="4347385" y="3602692"/>
            <a:ext cx="1879997" cy="573881"/>
          </a:xfrm>
          <a:prstGeom prst="rightArrow">
            <a:avLst>
              <a:gd name="adj1" fmla="val 50000"/>
              <a:gd name="adj2" fmla="val 5009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68562" tIns="34282" rIns="68562" bIns="34282" anchor="ctr"/>
          <a:lstStyle/>
          <a:p>
            <a:pPr algn="ctr" eaLnBrk="1" hangingPunct="1">
              <a:defRPr/>
            </a:pPr>
            <a:endParaRPr lang="nl-NL" sz="1350">
              <a:solidFill>
                <a:schemeClr val="lt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4982" y="1637284"/>
            <a:ext cx="51124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defRPr sz="2600">
                <a:solidFill>
                  <a:srgbClr val="006584"/>
                </a:solidFill>
                <a:latin typeface="Emergis Scala Sans" panose="020B0500000000000000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00817C"/>
                </a:solidFill>
                <a:latin typeface="Emergis Scala Sans" panose="020B0500000000000000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rgbClr val="006584"/>
                </a:solidFill>
                <a:latin typeface="Emergis Scala Sans" panose="020B0500000000000000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333333"/>
                </a:solidFill>
                <a:latin typeface="Emergis Scala Sans" panose="020B05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 sz="2400" b="1" i="1" dirty="0">
                <a:solidFill>
                  <a:srgbClr val="F4A250"/>
                </a:solidFill>
              </a:rPr>
              <a:t>RWS </a:t>
            </a:r>
            <a:r>
              <a:rPr lang="nl-NL" altLang="nl-NL" sz="2400" b="1" i="1" dirty="0" smtClean="0">
                <a:solidFill>
                  <a:srgbClr val="F4A250"/>
                </a:solidFill>
              </a:rPr>
              <a:t>districtskantoor Terneuzen</a:t>
            </a:r>
            <a:endParaRPr lang="nl-NL" altLang="nl-NL" sz="2400" b="1" i="1" dirty="0">
              <a:solidFill>
                <a:srgbClr val="F4A25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97334" y="5475747"/>
            <a:ext cx="7051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06584"/>
                </a:solidFill>
              </a:rPr>
              <a:t>Een </a:t>
            </a:r>
            <a:r>
              <a:rPr lang="nl-NL" sz="2000" b="1" dirty="0" smtClean="0">
                <a:solidFill>
                  <a:srgbClr val="006584"/>
                </a:solidFill>
              </a:rPr>
              <a:t>van de allereerste duurzame kantoorgebouwen in Nederland</a:t>
            </a:r>
            <a:endParaRPr lang="nl-NL" sz="2000" b="1" dirty="0">
              <a:solidFill>
                <a:srgbClr val="0065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63584" t="24100" b="19901"/>
          <a:stretch/>
        </p:blipFill>
        <p:spPr>
          <a:xfrm>
            <a:off x="507621" y="1657566"/>
            <a:ext cx="5469457" cy="2365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43" y="637365"/>
            <a:ext cx="2525555" cy="1680970"/>
          </a:xfrm>
          <a:prstGeom prst="rect">
            <a:avLst/>
          </a:prstGeom>
        </p:spPr>
      </p:pic>
      <p:pic>
        <p:nvPicPr>
          <p:cNvPr id="7" name="Afbeelding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7"/>
          <a:stretch/>
        </p:blipFill>
        <p:spPr bwMode="auto">
          <a:xfrm>
            <a:off x="6091884" y="4718937"/>
            <a:ext cx="2542876" cy="18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47" y="2718153"/>
            <a:ext cx="2525951" cy="16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09" y="4134498"/>
            <a:ext cx="3673683" cy="2445146"/>
          </a:xfrm>
          <a:prstGeom prst="rect">
            <a:avLst/>
          </a:prstGeom>
        </p:spPr>
      </p:pic>
      <p:pic>
        <p:nvPicPr>
          <p:cNvPr id="50181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8" b="33035"/>
          <a:stretch>
            <a:fillRect/>
          </a:stretch>
        </p:blipFill>
        <p:spPr bwMode="auto">
          <a:xfrm>
            <a:off x="4225522" y="1070953"/>
            <a:ext cx="1776495" cy="5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33709" y="1060460"/>
            <a:ext cx="8135937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pPr eaLnBrk="1" hangingPunct="1"/>
            <a:r>
              <a:rPr lang="nl-NL" altLang="nl-NL" kern="0" dirty="0" smtClean="0"/>
              <a:t>Sociale duurzaamheid</a:t>
            </a:r>
            <a:br>
              <a:rPr lang="nl-NL" altLang="nl-NL" kern="0" dirty="0" smtClean="0"/>
            </a:br>
            <a:endParaRPr lang="nl-NL" altLang="nl-NL" sz="1800" kern="0" dirty="0"/>
          </a:p>
        </p:txBody>
      </p:sp>
    </p:spTree>
    <p:extLst>
      <p:ext uri="{BB962C8B-B14F-4D97-AF65-F5344CB8AC3E}">
        <p14:creationId xmlns:p14="http://schemas.microsoft.com/office/powerpoint/2010/main" val="17932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image2.jpeg" descr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46" y="857250"/>
            <a:ext cx="9149292" cy="51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age2.png" descr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6218" y="1827651"/>
            <a:ext cx="2231568" cy="3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age3.png" descr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4209" y="5684520"/>
            <a:ext cx="182883" cy="182883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Shape 743"/>
          <p:cNvSpPr/>
          <p:nvPr/>
        </p:nvSpPr>
        <p:spPr>
          <a:xfrm>
            <a:off x="457200" y="5672535"/>
            <a:ext cx="2133600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609600">
              <a:defRPr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Wij slopen niet, wij oogsten!</a:t>
            </a:r>
          </a:p>
        </p:txBody>
      </p:sp>
    </p:spTree>
    <p:extLst>
      <p:ext uri="{BB962C8B-B14F-4D97-AF65-F5344CB8AC3E}">
        <p14:creationId xmlns:p14="http://schemas.microsoft.com/office/powerpoint/2010/main" val="1261587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eg" descr="image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7250"/>
            <a:ext cx="457064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746"/>
          <p:cNvSpPr txBox="1">
            <a:spLocks/>
          </p:cNvSpPr>
          <p:nvPr/>
        </p:nvSpPr>
        <p:spPr>
          <a:xfrm>
            <a:off x="5199294" y="1892298"/>
            <a:ext cx="3487507" cy="355957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54736">
              <a:defRPr sz="29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l-NL" sz="2912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Wij zien de stad als bron!</a:t>
            </a:r>
          </a:p>
          <a:p>
            <a:pPr algn="ctr" defTabSz="554736">
              <a:defRPr sz="29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nl-NL" sz="2912" smtClea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 defTabSz="554736">
              <a:defRPr sz="29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nl-NL" sz="2912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Een magazijn vol waardevolle grondstoffen.</a:t>
            </a:r>
          </a:p>
          <a:p>
            <a:pPr algn="ctr" defTabSz="554736">
              <a:defRPr sz="291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nl-NL" sz="2912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Shape 750"/>
          <p:cNvSpPr/>
          <p:nvPr/>
        </p:nvSpPr>
        <p:spPr>
          <a:xfrm>
            <a:off x="5199295" y="5964747"/>
            <a:ext cx="3487507" cy="36003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609600">
              <a:defRPr sz="2400">
                <a:solidFill>
                  <a:srgbClr val="80808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69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image4.jpeg" descr="image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3" y="755650"/>
            <a:ext cx="914129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Shape 753"/>
          <p:cNvSpPr>
            <a:spLocks noGrp="1"/>
          </p:cNvSpPr>
          <p:nvPr>
            <p:ph type="body" sz="quarter" idx="1"/>
          </p:nvPr>
        </p:nvSpPr>
        <p:spPr>
          <a:xfrm>
            <a:off x="2464691" y="2933700"/>
            <a:ext cx="6222109" cy="1543050"/>
          </a:xfrm>
          <a:prstGeom prst="rect">
            <a:avLst/>
          </a:prstGeom>
        </p:spPr>
        <p:txBody>
          <a:bodyPr/>
          <a:lstStyle/>
          <a:p>
            <a:pPr defTabSz="475487">
              <a:lnSpc>
                <a:spcPct val="80000"/>
              </a:lnSpc>
              <a:spcBef>
                <a:spcPts val="500"/>
              </a:spcBef>
              <a:defRPr sz="2027">
                <a:solidFill>
                  <a:srgbClr val="EE851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b="1" dirty="0" err="1">
                <a:solidFill>
                  <a:srgbClr val="808080"/>
                </a:solidFill>
              </a:rPr>
              <a:t>Kennismaking</a:t>
            </a:r>
            <a:r>
              <a:rPr b="1" dirty="0">
                <a:solidFill>
                  <a:srgbClr val="808080"/>
                </a:solidFill>
              </a:rPr>
              <a:t> met </a:t>
            </a:r>
            <a:r>
              <a:rPr b="1" dirty="0" err="1">
                <a:solidFill>
                  <a:srgbClr val="808080"/>
                </a:solidFill>
              </a:rPr>
              <a:t>circulaire</a:t>
            </a:r>
            <a:r>
              <a:rPr b="1" dirty="0">
                <a:solidFill>
                  <a:srgbClr val="808080"/>
                </a:solidFill>
              </a:rPr>
              <a:t> </a:t>
            </a:r>
            <a:r>
              <a:rPr b="1" dirty="0" err="1">
                <a:solidFill>
                  <a:srgbClr val="808080"/>
                </a:solidFill>
              </a:rPr>
              <a:t>ambitie</a:t>
            </a:r>
            <a:r>
              <a:rPr b="1" dirty="0">
                <a:solidFill>
                  <a:srgbClr val="808080"/>
                </a:solidFill>
              </a:rPr>
              <a:t> Emergis </a:t>
            </a:r>
            <a:endParaRPr b="1" dirty="0"/>
          </a:p>
          <a:p>
            <a:pPr defTabSz="475487">
              <a:lnSpc>
                <a:spcPct val="80000"/>
              </a:lnSpc>
              <a:spcBef>
                <a:spcPts val="500"/>
              </a:spcBef>
              <a:defRPr sz="2027" b="1">
                <a:solidFill>
                  <a:srgbClr val="EE851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Verkenning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mogelijkheden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donorgebouw</a:t>
            </a:r>
            <a:r>
              <a:rPr dirty="0">
                <a:solidFill>
                  <a:srgbClr val="808080"/>
                </a:solidFill>
              </a:rPr>
              <a:t> RWS </a:t>
            </a:r>
          </a:p>
          <a:p>
            <a:pPr defTabSz="475487">
              <a:lnSpc>
                <a:spcPct val="80000"/>
              </a:lnSpc>
              <a:spcBef>
                <a:spcPts val="500"/>
              </a:spcBef>
              <a:defRPr sz="2027" b="1">
                <a:solidFill>
                  <a:srgbClr val="EE851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Inzet</a:t>
            </a:r>
            <a:r>
              <a:rPr dirty="0">
                <a:solidFill>
                  <a:srgbClr val="808080"/>
                </a:solidFill>
              </a:rPr>
              <a:t> Urban Mining Collective </a:t>
            </a:r>
          </a:p>
          <a:p>
            <a:pPr defTabSz="475487">
              <a:lnSpc>
                <a:spcPct val="80000"/>
              </a:lnSpc>
              <a:spcBef>
                <a:spcPts val="500"/>
              </a:spcBef>
              <a:defRPr sz="2027" b="1">
                <a:solidFill>
                  <a:srgbClr val="EE851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Regie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en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oogst</a:t>
            </a:r>
            <a:r>
              <a:rPr dirty="0">
                <a:solidFill>
                  <a:srgbClr val="808080"/>
                </a:solidFill>
              </a:rPr>
              <a:t> door New Horizon </a:t>
            </a:r>
          </a:p>
        </p:txBody>
      </p:sp>
      <p:sp>
        <p:nvSpPr>
          <p:cNvPr id="754" name="Shape 754"/>
          <p:cNvSpPr/>
          <p:nvPr/>
        </p:nvSpPr>
        <p:spPr>
          <a:xfrm>
            <a:off x="467543" y="2844799"/>
            <a:ext cx="20026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defTabSz="609600">
              <a:spcBef>
                <a:spcPts val="600"/>
              </a:spcBef>
              <a:defRPr sz="3200">
                <a:solidFill>
                  <a:srgbClr val="EE851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Aanleiding </a:t>
            </a:r>
          </a:p>
        </p:txBody>
      </p:sp>
      <p:sp>
        <p:nvSpPr>
          <p:cNvPr id="755" name="Shape 755"/>
          <p:cNvSpPr/>
          <p:nvPr/>
        </p:nvSpPr>
        <p:spPr>
          <a:xfrm>
            <a:off x="552450" y="6004326"/>
            <a:ext cx="85725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AANBOD</a:t>
            </a:r>
          </a:p>
        </p:txBody>
      </p:sp>
      <p:sp>
        <p:nvSpPr>
          <p:cNvPr id="756" name="Shape 756"/>
          <p:cNvSpPr/>
          <p:nvPr/>
        </p:nvSpPr>
        <p:spPr>
          <a:xfrm>
            <a:off x="1640053" y="6004326"/>
            <a:ext cx="148552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ONTMANTELEN</a:t>
            </a:r>
          </a:p>
        </p:txBody>
      </p:sp>
      <p:sp>
        <p:nvSpPr>
          <p:cNvPr id="757" name="Shape 757"/>
          <p:cNvSpPr/>
          <p:nvPr/>
        </p:nvSpPr>
        <p:spPr>
          <a:xfrm>
            <a:off x="3413471" y="6004326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DESIGN</a:t>
            </a:r>
          </a:p>
        </p:txBody>
      </p:sp>
      <p:sp>
        <p:nvSpPr>
          <p:cNvPr id="758" name="Shape 758"/>
          <p:cNvSpPr/>
          <p:nvPr/>
        </p:nvSpPr>
        <p:spPr>
          <a:xfrm>
            <a:off x="4582739" y="6004326"/>
            <a:ext cx="146892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GROOTHANDEL</a:t>
            </a:r>
          </a:p>
        </p:txBody>
      </p:sp>
      <p:sp>
        <p:nvSpPr>
          <p:cNvPr id="759" name="Shape 759"/>
          <p:cNvSpPr/>
          <p:nvPr/>
        </p:nvSpPr>
        <p:spPr>
          <a:xfrm>
            <a:off x="6210711" y="6004326"/>
            <a:ext cx="112111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INDUSTRIE</a:t>
            </a:r>
          </a:p>
        </p:txBody>
      </p:sp>
      <p:sp>
        <p:nvSpPr>
          <p:cNvPr id="760" name="Shape 760"/>
          <p:cNvSpPr/>
          <p:nvPr/>
        </p:nvSpPr>
        <p:spPr>
          <a:xfrm>
            <a:off x="7725494" y="6004326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VRAAG</a:t>
            </a:r>
          </a:p>
        </p:txBody>
      </p:sp>
    </p:spTree>
    <p:extLst>
      <p:ext uri="{BB962C8B-B14F-4D97-AF65-F5344CB8AC3E}">
        <p14:creationId xmlns:p14="http://schemas.microsoft.com/office/powerpoint/2010/main" val="3915232935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image5.jpeg" descr="image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7250"/>
            <a:ext cx="9141291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xfrm>
            <a:off x="2244178" y="2933700"/>
            <a:ext cx="6442622" cy="1543050"/>
          </a:xfrm>
          <a:prstGeom prst="rect">
            <a:avLst/>
          </a:prstGeom>
        </p:spPr>
        <p:txBody>
          <a:bodyPr/>
          <a:lstStyle/>
          <a:p>
            <a:pPr defTabSz="536447">
              <a:lnSpc>
                <a:spcPct val="80000"/>
              </a:lnSpc>
              <a:spcBef>
                <a:spcPts val="500"/>
              </a:spcBef>
              <a:defRPr sz="2288">
                <a:solidFill>
                  <a:srgbClr val="F5A82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Omgekeerd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bouwen</a:t>
            </a:r>
            <a:r>
              <a:rPr dirty="0">
                <a:solidFill>
                  <a:srgbClr val="808080"/>
                </a:solidFill>
              </a:rPr>
              <a:t> (!)</a:t>
            </a:r>
          </a:p>
          <a:p>
            <a:pPr defTabSz="536447">
              <a:lnSpc>
                <a:spcPct val="80000"/>
              </a:lnSpc>
              <a:spcBef>
                <a:spcPts val="500"/>
              </a:spcBef>
              <a:defRPr sz="2288">
                <a:solidFill>
                  <a:srgbClr val="F5A82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Bestaande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gebouwen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zijn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daarop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dirty="0" err="1">
                <a:solidFill>
                  <a:srgbClr val="808080"/>
                </a:solidFill>
              </a:rPr>
              <a:t>niet</a:t>
            </a:r>
            <a:r>
              <a:rPr dirty="0">
                <a:solidFill>
                  <a:srgbClr val="808080"/>
                </a:solidFill>
              </a:rPr>
              <a:t> </a:t>
            </a:r>
            <a:r>
              <a:rPr lang="nl-NL" dirty="0" smtClean="0">
                <a:solidFill>
                  <a:srgbClr val="808080"/>
                </a:solidFill>
              </a:rPr>
              <a:t>	</a:t>
            </a:r>
            <a:r>
              <a:rPr dirty="0" err="1" smtClean="0">
                <a:solidFill>
                  <a:srgbClr val="808080"/>
                </a:solidFill>
              </a:rPr>
              <a:t>ontworpen</a:t>
            </a:r>
            <a:endParaRPr dirty="0">
              <a:solidFill>
                <a:srgbClr val="808080"/>
              </a:solidFill>
            </a:endParaRPr>
          </a:p>
          <a:p>
            <a:pPr defTabSz="536447">
              <a:lnSpc>
                <a:spcPct val="80000"/>
              </a:lnSpc>
              <a:spcBef>
                <a:spcPts val="500"/>
              </a:spcBef>
              <a:defRPr sz="2288">
                <a:solidFill>
                  <a:srgbClr val="F5A827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+	</a:t>
            </a:r>
            <a:r>
              <a:rPr dirty="0" err="1">
                <a:solidFill>
                  <a:srgbClr val="808080"/>
                </a:solidFill>
              </a:rPr>
              <a:t>Samenwerking</a:t>
            </a:r>
            <a:r>
              <a:rPr dirty="0">
                <a:solidFill>
                  <a:srgbClr val="808080"/>
                </a:solidFill>
              </a:rPr>
              <a:t> met </a:t>
            </a:r>
            <a:r>
              <a:rPr dirty="0" err="1">
                <a:solidFill>
                  <a:srgbClr val="808080"/>
                </a:solidFill>
              </a:rPr>
              <a:t>goede</a:t>
            </a:r>
            <a:r>
              <a:rPr dirty="0">
                <a:solidFill>
                  <a:srgbClr val="808080"/>
                </a:solidFill>
              </a:rPr>
              <a:t> architect is </a:t>
            </a:r>
            <a:r>
              <a:rPr dirty="0" err="1">
                <a:solidFill>
                  <a:srgbClr val="808080"/>
                </a:solidFill>
              </a:rPr>
              <a:t>vereist</a:t>
            </a:r>
            <a:endParaRPr dirty="0">
              <a:solidFill>
                <a:srgbClr val="808080"/>
              </a:solidFill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467543" y="2844799"/>
            <a:ext cx="20026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defTabSz="609600">
              <a:spcBef>
                <a:spcPts val="600"/>
              </a:spcBef>
              <a:defRPr sz="3200">
                <a:solidFill>
                  <a:srgbClr val="F5A82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Oogsten</a:t>
            </a:r>
          </a:p>
        </p:txBody>
      </p:sp>
      <p:sp>
        <p:nvSpPr>
          <p:cNvPr id="765" name="Shape 765"/>
          <p:cNvSpPr/>
          <p:nvPr/>
        </p:nvSpPr>
        <p:spPr>
          <a:xfrm>
            <a:off x="585701" y="6000749"/>
            <a:ext cx="85725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AANBOD</a:t>
            </a:r>
          </a:p>
        </p:txBody>
      </p:sp>
      <p:sp>
        <p:nvSpPr>
          <p:cNvPr id="766" name="Shape 766"/>
          <p:cNvSpPr/>
          <p:nvPr/>
        </p:nvSpPr>
        <p:spPr>
          <a:xfrm>
            <a:off x="1615121" y="6000749"/>
            <a:ext cx="151877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ONTMANTELEN</a:t>
            </a:r>
          </a:p>
        </p:txBody>
      </p:sp>
      <p:sp>
        <p:nvSpPr>
          <p:cNvPr id="767" name="Shape 767"/>
          <p:cNvSpPr/>
          <p:nvPr/>
        </p:nvSpPr>
        <p:spPr>
          <a:xfrm>
            <a:off x="3446722" y="6000749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DESIGN</a:t>
            </a:r>
          </a:p>
        </p:txBody>
      </p:sp>
      <p:sp>
        <p:nvSpPr>
          <p:cNvPr id="768" name="Shape 768"/>
          <p:cNvSpPr/>
          <p:nvPr/>
        </p:nvSpPr>
        <p:spPr>
          <a:xfrm>
            <a:off x="4614026" y="6000749"/>
            <a:ext cx="153739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GROOTHANDEL</a:t>
            </a:r>
          </a:p>
        </p:txBody>
      </p:sp>
      <p:sp>
        <p:nvSpPr>
          <p:cNvPr id="769" name="Shape 769"/>
          <p:cNvSpPr/>
          <p:nvPr/>
        </p:nvSpPr>
        <p:spPr>
          <a:xfrm>
            <a:off x="6235650" y="6000749"/>
            <a:ext cx="107123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INDUSTRIE</a:t>
            </a:r>
          </a:p>
        </p:txBody>
      </p:sp>
      <p:sp>
        <p:nvSpPr>
          <p:cNvPr id="770" name="Shape 770"/>
          <p:cNvSpPr/>
          <p:nvPr/>
        </p:nvSpPr>
        <p:spPr>
          <a:xfrm>
            <a:off x="7725494" y="6000749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VRAAG</a:t>
            </a:r>
          </a:p>
        </p:txBody>
      </p:sp>
    </p:spTree>
    <p:extLst>
      <p:ext uri="{BB962C8B-B14F-4D97-AF65-F5344CB8AC3E}">
        <p14:creationId xmlns:p14="http://schemas.microsoft.com/office/powerpoint/2010/main" val="2472264382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image6.jpeg" descr="image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857250"/>
            <a:ext cx="9141291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Shape 773"/>
          <p:cNvSpPr>
            <a:spLocks noGrp="1"/>
          </p:cNvSpPr>
          <p:nvPr>
            <p:ph type="body" sz="quarter" idx="1"/>
          </p:nvPr>
        </p:nvSpPr>
        <p:spPr>
          <a:xfrm>
            <a:off x="2844800" y="2933700"/>
            <a:ext cx="5842000" cy="1543050"/>
          </a:xfrm>
          <a:prstGeom prst="rect">
            <a:avLst/>
          </a:prstGeom>
        </p:spPr>
        <p:txBody>
          <a:bodyPr/>
          <a:lstStyle/>
          <a:p>
            <a:pPr defTabSz="566927">
              <a:lnSpc>
                <a:spcPct val="80000"/>
              </a:lnSpc>
              <a:defRPr sz="2418">
                <a:solidFill>
                  <a:srgbClr val="3287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+	</a:t>
            </a:r>
            <a:r>
              <a:rPr>
                <a:solidFill>
                  <a:srgbClr val="808080"/>
                </a:solidFill>
              </a:rPr>
              <a:t>Eén op één hergebruik </a:t>
            </a:r>
          </a:p>
          <a:p>
            <a:pPr defTabSz="566927">
              <a:lnSpc>
                <a:spcPct val="80000"/>
              </a:lnSpc>
              <a:defRPr sz="2418">
                <a:solidFill>
                  <a:srgbClr val="3287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+	</a:t>
            </a:r>
            <a:r>
              <a:rPr>
                <a:solidFill>
                  <a:srgbClr val="808080"/>
                </a:solidFill>
              </a:rPr>
              <a:t>Hergebruik na kleine bewerking </a:t>
            </a:r>
          </a:p>
          <a:p>
            <a:pPr defTabSz="566927">
              <a:lnSpc>
                <a:spcPct val="80000"/>
              </a:lnSpc>
              <a:defRPr sz="2418">
                <a:solidFill>
                  <a:srgbClr val="3287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+	</a:t>
            </a:r>
            <a:r>
              <a:rPr>
                <a:solidFill>
                  <a:srgbClr val="808080"/>
                </a:solidFill>
              </a:rPr>
              <a:t>Hybride levering (hergebruikt + nieuw)</a:t>
            </a:r>
          </a:p>
          <a:p>
            <a:pPr defTabSz="566927">
              <a:lnSpc>
                <a:spcPct val="80000"/>
              </a:lnSpc>
              <a:defRPr sz="2418">
                <a:latin typeface="Open Sans"/>
                <a:ea typeface="Open Sans"/>
                <a:cs typeface="Open Sans"/>
                <a:sym typeface="Open Sans"/>
              </a:defRPr>
            </a:pPr>
            <a:r>
              <a:t> </a:t>
            </a:r>
          </a:p>
        </p:txBody>
      </p:sp>
      <p:sp>
        <p:nvSpPr>
          <p:cNvPr id="774" name="Shape 774"/>
          <p:cNvSpPr/>
          <p:nvPr/>
        </p:nvSpPr>
        <p:spPr>
          <a:xfrm>
            <a:off x="467543" y="2844799"/>
            <a:ext cx="20026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>
            <a:lvl1pPr defTabSz="609600">
              <a:spcBef>
                <a:spcPts val="600"/>
              </a:spcBef>
              <a:defRPr sz="3200">
                <a:solidFill>
                  <a:srgbClr val="32878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Hergebruik</a:t>
            </a:r>
          </a:p>
        </p:txBody>
      </p:sp>
      <p:sp>
        <p:nvSpPr>
          <p:cNvPr id="775" name="Shape 775"/>
          <p:cNvSpPr/>
          <p:nvPr/>
        </p:nvSpPr>
        <p:spPr>
          <a:xfrm>
            <a:off x="552450" y="6004326"/>
            <a:ext cx="85725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AANBOD</a:t>
            </a:r>
          </a:p>
        </p:txBody>
      </p:sp>
      <p:sp>
        <p:nvSpPr>
          <p:cNvPr id="776" name="Shape 776"/>
          <p:cNvSpPr/>
          <p:nvPr/>
        </p:nvSpPr>
        <p:spPr>
          <a:xfrm>
            <a:off x="1689931" y="6004326"/>
            <a:ext cx="146059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ONTMANTELEN</a:t>
            </a:r>
          </a:p>
        </p:txBody>
      </p:sp>
      <p:sp>
        <p:nvSpPr>
          <p:cNvPr id="777" name="Shape 777"/>
          <p:cNvSpPr/>
          <p:nvPr/>
        </p:nvSpPr>
        <p:spPr>
          <a:xfrm>
            <a:off x="3413471" y="6004326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DESIGN</a:t>
            </a:r>
          </a:p>
        </p:txBody>
      </p:sp>
      <p:sp>
        <p:nvSpPr>
          <p:cNvPr id="778" name="Shape 778"/>
          <p:cNvSpPr/>
          <p:nvPr/>
        </p:nvSpPr>
        <p:spPr>
          <a:xfrm>
            <a:off x="4580775" y="6004326"/>
            <a:ext cx="148751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GROOTHANDEL</a:t>
            </a:r>
          </a:p>
        </p:txBody>
      </p:sp>
      <p:sp>
        <p:nvSpPr>
          <p:cNvPr id="779" name="Shape 779"/>
          <p:cNvSpPr/>
          <p:nvPr/>
        </p:nvSpPr>
        <p:spPr>
          <a:xfrm>
            <a:off x="6144208" y="6004326"/>
            <a:ext cx="12047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INDUSTRIE</a:t>
            </a:r>
          </a:p>
        </p:txBody>
      </p:sp>
      <p:sp>
        <p:nvSpPr>
          <p:cNvPr id="780" name="Shape 780"/>
          <p:cNvSpPr/>
          <p:nvPr/>
        </p:nvSpPr>
        <p:spPr>
          <a:xfrm>
            <a:off x="7725494" y="6004326"/>
            <a:ext cx="89818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 sz="14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VRAAG</a:t>
            </a:r>
          </a:p>
        </p:txBody>
      </p:sp>
    </p:spTree>
    <p:extLst>
      <p:ext uri="{BB962C8B-B14F-4D97-AF65-F5344CB8AC3E}">
        <p14:creationId xmlns:p14="http://schemas.microsoft.com/office/powerpoint/2010/main" val="1810135312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rgbClr val="7A5928"/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34313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456915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1240147">
            <a:off x="1871906" y="4885995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Rothuizen Architecten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Taco </a:t>
            </a:r>
            <a:r>
              <a:rPr lang="nl-NL" sz="2100" b="1" i="1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Tuinhof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 smtClean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err="1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Innax</a:t>
            </a: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Installatieadvies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Danny Duinhouwer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Tekstvak 28"/>
          <p:cNvSpPr txBox="1"/>
          <p:nvPr/>
        </p:nvSpPr>
        <p:spPr>
          <a:xfrm rot="16540322">
            <a:off x="2869305" y="3325181"/>
            <a:ext cx="37666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nl-NL" sz="1500" dirty="0"/>
              <a:t>ontwerp: bouwkundig én installatietechnisch</a:t>
            </a:r>
          </a:p>
          <a:p>
            <a:r>
              <a:rPr lang="nl-NL" sz="1500" dirty="0"/>
              <a:t>                    /ICT</a:t>
            </a:r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pic>
        <p:nvPicPr>
          <p:cNvPr id="32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" y="5927647"/>
            <a:ext cx="870854" cy="870854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3328859" y="6208718"/>
            <a:ext cx="891074" cy="433874"/>
          </a:xfrm>
          <a:prstGeom prst="rect">
            <a:avLst/>
          </a:prstGeom>
        </p:spPr>
      </p:pic>
      <p:pic>
        <p:nvPicPr>
          <p:cNvPr id="36" name="Picture 5" descr="Gerelateerde afbeeldin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r="23603"/>
          <a:stretch/>
        </p:blipFill>
        <p:spPr bwMode="auto">
          <a:xfrm>
            <a:off x="4309962" y="6149408"/>
            <a:ext cx="551309" cy="5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3907" y="6290576"/>
            <a:ext cx="1150144" cy="314325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81" y="6276203"/>
            <a:ext cx="1093337" cy="343070"/>
          </a:xfrm>
          <a:prstGeom prst="rect">
            <a:avLst/>
          </a:prstGeom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01" y="6150331"/>
            <a:ext cx="412577" cy="504261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0" y="6084806"/>
            <a:ext cx="9144000" cy="3662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472605" y="718965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3706339" y="1079979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4336591" y="1456249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28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286" y="89437"/>
            <a:ext cx="7886700" cy="1325563"/>
          </a:xfrm>
        </p:spPr>
        <p:txBody>
          <a:bodyPr/>
          <a:lstStyle/>
          <a:p>
            <a:r>
              <a:rPr lang="nl-NL" dirty="0" smtClean="0"/>
              <a:t>Vanuit compliance en ambities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17" y="1808218"/>
            <a:ext cx="4416812" cy="507120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205743" y="1857382"/>
            <a:ext cx="4114683" cy="3747249"/>
            <a:chOff x="407851" y="1987118"/>
            <a:chExt cx="5486244" cy="3747249"/>
          </a:xfrm>
        </p:grpSpPr>
        <p:grpSp>
          <p:nvGrpSpPr>
            <p:cNvPr id="19" name="Groep 18"/>
            <p:cNvGrpSpPr/>
            <p:nvPr/>
          </p:nvGrpSpPr>
          <p:grpSpPr>
            <a:xfrm>
              <a:off x="456133" y="1987118"/>
              <a:ext cx="5001757" cy="1422366"/>
              <a:chOff x="488863" y="3083357"/>
              <a:chExt cx="5001757" cy="1422366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8866" y="3083357"/>
                <a:ext cx="478995" cy="667332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494" y="3759012"/>
                <a:ext cx="537019" cy="746711"/>
              </a:xfrm>
              <a:prstGeom prst="rect">
                <a:avLst/>
              </a:prstGeom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5226" y="3746423"/>
                <a:ext cx="523640" cy="728108"/>
              </a:xfrm>
              <a:prstGeom prst="rect">
                <a:avLst/>
              </a:prstGeom>
            </p:spPr>
          </p:pic>
          <p:cxnSp>
            <p:nvCxnSpPr>
              <p:cNvPr id="24" name="Rechte verbindingslijn 23"/>
              <p:cNvCxnSpPr/>
              <p:nvPr/>
            </p:nvCxnSpPr>
            <p:spPr>
              <a:xfrm flipH="1" flipV="1">
                <a:off x="488863" y="3736063"/>
                <a:ext cx="3243492" cy="32288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ep 24"/>
              <p:cNvGrpSpPr/>
              <p:nvPr/>
            </p:nvGrpSpPr>
            <p:grpSpPr>
              <a:xfrm>
                <a:off x="3015614" y="3087540"/>
                <a:ext cx="526087" cy="681204"/>
                <a:chOff x="8972384" y="4993305"/>
                <a:chExt cx="759212" cy="1057724"/>
              </a:xfrm>
            </p:grpSpPr>
            <p:pic>
              <p:nvPicPr>
                <p:cNvPr id="29" name="Afbeelding 2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72384" y="4993305"/>
                  <a:ext cx="759212" cy="1057724"/>
                </a:xfrm>
                <a:prstGeom prst="rect">
                  <a:avLst/>
                </a:prstGeom>
              </p:spPr>
            </p:pic>
            <p:pic>
              <p:nvPicPr>
                <p:cNvPr id="30" name="Afbeelding 2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47" t="1" r="15293" b="15004"/>
                <a:stretch/>
              </p:blipFill>
              <p:spPr>
                <a:xfrm>
                  <a:off x="9074427" y="5294968"/>
                  <a:ext cx="551374" cy="672768"/>
                </a:xfrm>
                <a:prstGeom prst="rect">
                  <a:avLst/>
                </a:prstGeom>
              </p:spPr>
            </p:pic>
          </p:grpSp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183" y="3736063"/>
                <a:ext cx="552925" cy="768828"/>
              </a:xfrm>
              <a:prstGeom prst="rect">
                <a:avLst/>
              </a:prstGeom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7452" y="3329980"/>
                <a:ext cx="382172" cy="653326"/>
              </a:xfrm>
              <a:prstGeom prst="rect">
                <a:avLst/>
              </a:prstGeom>
            </p:spPr>
          </p:pic>
          <p:sp>
            <p:nvSpPr>
              <p:cNvPr id="28" name="Tekstvak 27"/>
              <p:cNvSpPr txBox="1"/>
              <p:nvPr/>
            </p:nvSpPr>
            <p:spPr>
              <a:xfrm>
                <a:off x="4427292" y="3480954"/>
                <a:ext cx="10633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>
                    <a:solidFill>
                      <a:srgbClr val="009DDD"/>
                    </a:solidFill>
                  </a:rPr>
                  <a:t>20??</a:t>
                </a:r>
              </a:p>
            </p:txBody>
          </p:sp>
        </p:grpSp>
        <p:sp>
          <p:nvSpPr>
            <p:cNvPr id="20" name="Tekstvak 19"/>
            <p:cNvSpPr txBox="1"/>
            <p:nvPr/>
          </p:nvSpPr>
          <p:spPr>
            <a:xfrm>
              <a:off x="407851" y="3564542"/>
              <a:ext cx="5486244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nl-NL" sz="1500" b="1" dirty="0">
                  <a:solidFill>
                    <a:srgbClr val="1B7591"/>
                  </a:solidFill>
                </a:rPr>
                <a:t>Ambities en doelen van de klant, bijvoorbeeld:</a:t>
              </a:r>
            </a:p>
            <a:p>
              <a:pPr marL="342900" indent="-342900">
                <a:lnSpc>
                  <a:spcPts val="2700"/>
                </a:lnSpc>
                <a:buFont typeface="+mj-lt"/>
                <a:buAutoNum type="arabicPeriod"/>
              </a:pPr>
              <a:r>
                <a:rPr lang="nl-NL" sz="1500" dirty="0">
                  <a:solidFill>
                    <a:srgbClr val="1B7591"/>
                  </a:solidFill>
                </a:rPr>
                <a:t>Lagere energiegebruiken en kosten</a:t>
              </a:r>
            </a:p>
            <a:p>
              <a:pPr marL="342900" indent="-342900">
                <a:lnSpc>
                  <a:spcPts val="2700"/>
                </a:lnSpc>
                <a:buFont typeface="+mj-lt"/>
                <a:buAutoNum type="arabicPeriod"/>
              </a:pPr>
              <a:r>
                <a:rPr lang="nl-NL" sz="1500" dirty="0">
                  <a:solidFill>
                    <a:srgbClr val="1B7591"/>
                  </a:solidFill>
                </a:rPr>
                <a:t>CO</a:t>
              </a:r>
              <a:r>
                <a:rPr lang="nl-NL" sz="1500" baseline="-25000" dirty="0">
                  <a:solidFill>
                    <a:srgbClr val="1B7591"/>
                  </a:solidFill>
                </a:rPr>
                <a:t>2</a:t>
              </a:r>
              <a:r>
                <a:rPr lang="nl-NL" sz="1500" dirty="0">
                  <a:solidFill>
                    <a:srgbClr val="1B7591"/>
                  </a:solidFill>
                </a:rPr>
                <a:t>-reductie</a:t>
              </a:r>
            </a:p>
            <a:p>
              <a:pPr marL="342900" indent="-342900">
                <a:lnSpc>
                  <a:spcPts val="2700"/>
                </a:lnSpc>
                <a:buFont typeface="+mj-lt"/>
                <a:buAutoNum type="arabicPeriod"/>
              </a:pPr>
              <a:r>
                <a:rPr lang="nl-NL" sz="1500" dirty="0">
                  <a:solidFill>
                    <a:srgbClr val="1B7591"/>
                  </a:solidFill>
                </a:rPr>
                <a:t>Verhogen comfort en gezonde (werk)omgeving</a:t>
              </a:r>
            </a:p>
          </p:txBody>
        </p:sp>
      </p:grpSp>
      <p:grpSp>
        <p:nvGrpSpPr>
          <p:cNvPr id="7" name="Groep 6"/>
          <p:cNvGrpSpPr/>
          <p:nvPr/>
        </p:nvGrpSpPr>
        <p:grpSpPr>
          <a:xfrm>
            <a:off x="3968321" y="4683256"/>
            <a:ext cx="2916324" cy="737017"/>
            <a:chOff x="6309792" y="2488319"/>
            <a:chExt cx="3888432" cy="737017"/>
          </a:xfrm>
        </p:grpSpPr>
        <p:sp>
          <p:nvSpPr>
            <p:cNvPr id="17" name="Rechthoek 16"/>
            <p:cNvSpPr/>
            <p:nvPr/>
          </p:nvSpPr>
          <p:spPr>
            <a:xfrm>
              <a:off x="6918702" y="2643073"/>
              <a:ext cx="3279522" cy="432048"/>
            </a:xfrm>
            <a:prstGeom prst="rect">
              <a:avLst/>
            </a:prstGeom>
            <a:solidFill>
              <a:srgbClr val="8097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500" b="1" dirty="0">
                  <a:solidFill>
                    <a:schemeClr val="bg1"/>
                  </a:solidFill>
                  <a:cs typeface="Arial" pitchFamily="34" charset="0"/>
                </a:rPr>
                <a:t>2015 – EED Audit verplichting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792" y="2488319"/>
              <a:ext cx="429926" cy="73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ep 7"/>
          <p:cNvGrpSpPr/>
          <p:nvPr/>
        </p:nvGrpSpPr>
        <p:grpSpPr>
          <a:xfrm>
            <a:off x="6789450" y="1099755"/>
            <a:ext cx="2207232" cy="749314"/>
            <a:chOff x="7937396" y="1077446"/>
            <a:chExt cx="2942975" cy="749314"/>
          </a:xfrm>
        </p:grpSpPr>
        <p:sp>
          <p:nvSpPr>
            <p:cNvPr id="15" name="Rechthoek 14"/>
            <p:cNvSpPr/>
            <p:nvPr/>
          </p:nvSpPr>
          <p:spPr>
            <a:xfrm>
              <a:off x="8542518" y="1077446"/>
              <a:ext cx="2337853" cy="715513"/>
            </a:xfrm>
            <a:prstGeom prst="rect">
              <a:avLst/>
            </a:prstGeom>
            <a:solidFill>
              <a:srgbClr val="8097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500" b="1" dirty="0">
                  <a:solidFill>
                    <a:schemeClr val="bg1"/>
                  </a:solidFill>
                  <a:cs typeface="Arial" pitchFamily="34" charset="0"/>
                </a:rPr>
                <a:t>2050 </a:t>
              </a:r>
              <a:r>
                <a:rPr lang="nl-NL" sz="1500" b="1" dirty="0" smtClean="0">
                  <a:solidFill>
                    <a:schemeClr val="bg1"/>
                  </a:solidFill>
                  <a:cs typeface="Arial" pitchFamily="34" charset="0"/>
                </a:rPr>
                <a:t>– </a:t>
              </a:r>
            </a:p>
            <a:p>
              <a:pPr algn="ctr"/>
              <a:r>
                <a:rPr lang="nl-NL" sz="1500" b="1" dirty="0" smtClean="0">
                  <a:solidFill>
                    <a:schemeClr val="bg1"/>
                  </a:solidFill>
                  <a:cs typeface="Arial" pitchFamily="34" charset="0"/>
                </a:rPr>
                <a:t>Energieneutraal</a:t>
              </a:r>
            </a:p>
            <a:p>
              <a:pPr algn="ctr"/>
              <a:r>
                <a:rPr lang="nl-NL" sz="1500" b="1" dirty="0" smtClean="0">
                  <a:solidFill>
                    <a:schemeClr val="bg1"/>
                  </a:solidFill>
                  <a:cs typeface="Arial" pitchFamily="34" charset="0"/>
                </a:rPr>
                <a:t>Nederland Circulair</a:t>
              </a:r>
              <a:endParaRPr lang="nl-NL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96" y="1089743"/>
              <a:ext cx="429927" cy="73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ep 8"/>
          <p:cNvGrpSpPr/>
          <p:nvPr/>
        </p:nvGrpSpPr>
        <p:grpSpPr>
          <a:xfrm>
            <a:off x="4703297" y="3767732"/>
            <a:ext cx="4301698" cy="737017"/>
            <a:chOff x="4386017" y="5029485"/>
            <a:chExt cx="5735597" cy="737017"/>
          </a:xfrm>
        </p:grpSpPr>
        <p:sp>
          <p:nvSpPr>
            <p:cNvPr id="13" name="Rechthoek 12"/>
            <p:cNvSpPr/>
            <p:nvPr/>
          </p:nvSpPr>
          <p:spPr>
            <a:xfrm>
              <a:off x="4971164" y="5181970"/>
              <a:ext cx="5150450" cy="432048"/>
            </a:xfrm>
            <a:prstGeom prst="rect">
              <a:avLst/>
            </a:prstGeom>
            <a:solidFill>
              <a:srgbClr val="8097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500" b="1" dirty="0">
                  <a:solidFill>
                    <a:schemeClr val="bg1"/>
                  </a:solidFill>
                  <a:cs typeface="Arial" pitchFamily="34" charset="0"/>
                </a:rPr>
                <a:t>2020 - 14% hernieuwbare energie (energieakkoord)</a:t>
              </a:r>
            </a:p>
          </p:txBody>
        </p: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017" y="5029485"/>
              <a:ext cx="429926" cy="73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ep 9"/>
          <p:cNvGrpSpPr/>
          <p:nvPr/>
        </p:nvGrpSpPr>
        <p:grpSpPr>
          <a:xfrm>
            <a:off x="5080379" y="5725667"/>
            <a:ext cx="3924614" cy="737017"/>
            <a:chOff x="4971164" y="3740513"/>
            <a:chExt cx="5232818" cy="737017"/>
          </a:xfrm>
        </p:grpSpPr>
        <p:sp>
          <p:nvSpPr>
            <p:cNvPr id="11" name="Rechthoek 10"/>
            <p:cNvSpPr/>
            <p:nvPr/>
          </p:nvSpPr>
          <p:spPr>
            <a:xfrm>
              <a:off x="5536505" y="3892998"/>
              <a:ext cx="4667477" cy="432048"/>
            </a:xfrm>
            <a:prstGeom prst="rect">
              <a:avLst/>
            </a:prstGeom>
            <a:solidFill>
              <a:srgbClr val="8097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500" b="1" dirty="0">
                  <a:solidFill>
                    <a:schemeClr val="bg1"/>
                  </a:solidFill>
                  <a:cs typeface="Arial" pitchFamily="34" charset="0"/>
                </a:rPr>
                <a:t>2008 – Wet Milieubeheer / Activiteitenbesluit</a:t>
              </a:r>
            </a:p>
          </p:txBody>
        </p:sp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164" y="3740513"/>
              <a:ext cx="429926" cy="7370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Afbeelding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Ontwikkelingen</a:t>
            </a:r>
            <a:endParaRPr lang="nl-NL" dirty="0"/>
          </a:p>
        </p:txBody>
      </p:sp>
      <p:pic>
        <p:nvPicPr>
          <p:cNvPr id="4" name="Picture 4" descr="https://nos.nl/data/image/2016/11/17/333660/864x48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52" y="2060575"/>
            <a:ext cx="7298266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34313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490167" y="3512664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5" name="Tekstvak 14"/>
          <p:cNvSpPr txBox="1"/>
          <p:nvPr/>
        </p:nvSpPr>
        <p:spPr>
          <a:xfrm rot="4602009">
            <a:off x="4620243" y="3215765"/>
            <a:ext cx="1722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rol van de overheid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871906" y="4817412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38466" y="4761613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206925" y="4970295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Provincie Zeeland 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Gedeputeerde Jo-Annes de Bat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Tekstvak 28"/>
          <p:cNvSpPr txBox="1"/>
          <p:nvPr/>
        </p:nvSpPr>
        <p:spPr>
          <a:xfrm rot="16540322">
            <a:off x="2822483" y="3483312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pic>
        <p:nvPicPr>
          <p:cNvPr id="32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" y="5927647"/>
            <a:ext cx="870854" cy="870854"/>
          </a:xfrm>
          <a:prstGeom prst="rect">
            <a:avLst/>
          </a:prstGeom>
        </p:spPr>
      </p:pic>
      <p:pic>
        <p:nvPicPr>
          <p:cNvPr id="33" name="irc_mi" descr="Afbeeldingsresultaat voor logo rijkswaterstaa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2" b="25249"/>
          <a:stretch>
            <a:fillRect/>
          </a:stretch>
        </p:blipFill>
        <p:spPr bwMode="auto">
          <a:xfrm>
            <a:off x="1890244" y="6254777"/>
            <a:ext cx="1348585" cy="3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1030439" y="6290576"/>
            <a:ext cx="769775" cy="2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fbeelding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3328859" y="6208718"/>
            <a:ext cx="891074" cy="433874"/>
          </a:xfrm>
          <a:prstGeom prst="rect">
            <a:avLst/>
          </a:prstGeom>
        </p:spPr>
      </p:pic>
      <p:pic>
        <p:nvPicPr>
          <p:cNvPr id="36" name="Picture 5" descr="Gerelateerde afbeeldin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r="23603"/>
          <a:stretch/>
        </p:blipFill>
        <p:spPr bwMode="auto">
          <a:xfrm>
            <a:off x="4309962" y="6149408"/>
            <a:ext cx="551309" cy="5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3907" y="6290576"/>
            <a:ext cx="1150144" cy="314325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81" y="6276203"/>
            <a:ext cx="1093337" cy="343070"/>
          </a:xfrm>
          <a:prstGeom prst="rect">
            <a:avLst/>
          </a:prstGeom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01" y="6150331"/>
            <a:ext cx="412577" cy="504261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0" y="6084806"/>
            <a:ext cx="9144000" cy="3662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2472605" y="843654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3706339" y="1204668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4336591" y="1580938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Paradigma verschuiving </a:t>
            </a:r>
            <a:r>
              <a:rPr lang="nl-NL" u="sng" dirty="0" err="1" smtClean="0"/>
              <a:t>anderS</a:t>
            </a:r>
            <a:r>
              <a:rPr lang="nl-NL" dirty="0" smtClean="0"/>
              <a:t> denken</a:t>
            </a:r>
            <a:endParaRPr lang="nl-NL" dirty="0"/>
          </a:p>
        </p:txBody>
      </p:sp>
      <p:grpSp>
        <p:nvGrpSpPr>
          <p:cNvPr id="12" name="Groep 11"/>
          <p:cNvGrpSpPr/>
          <p:nvPr/>
        </p:nvGrpSpPr>
        <p:grpSpPr>
          <a:xfrm>
            <a:off x="524776" y="2647021"/>
            <a:ext cx="8094449" cy="3410466"/>
            <a:chOff x="581404" y="3012786"/>
            <a:chExt cx="8094449" cy="3410466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234" y="3074570"/>
              <a:ext cx="3157619" cy="3254627"/>
            </a:xfrm>
            <a:prstGeom prst="rect">
              <a:avLst/>
            </a:prstGeom>
          </p:spPr>
        </p:pic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4"/>
            <a:srcRect l="21143" t="23829" r="42713" b="19574"/>
            <a:stretch/>
          </p:blipFill>
          <p:spPr>
            <a:xfrm>
              <a:off x="581404" y="3012786"/>
              <a:ext cx="3847668" cy="3410466"/>
            </a:xfrm>
            <a:prstGeom prst="rect">
              <a:avLst/>
            </a:prstGeom>
          </p:spPr>
        </p:pic>
        <p:grpSp>
          <p:nvGrpSpPr>
            <p:cNvPr id="5" name="Groep 4"/>
            <p:cNvGrpSpPr/>
            <p:nvPr/>
          </p:nvGrpSpPr>
          <p:grpSpPr>
            <a:xfrm>
              <a:off x="3561588" y="3223894"/>
              <a:ext cx="2267713" cy="2333810"/>
              <a:chOff x="4748783" y="2546534"/>
              <a:chExt cx="3023617" cy="2333810"/>
            </a:xfrm>
          </p:grpSpPr>
          <p:pic>
            <p:nvPicPr>
              <p:cNvPr id="6" name="Afbeelding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93" b="34419"/>
              <a:stretch/>
            </p:blipFill>
            <p:spPr>
              <a:xfrm>
                <a:off x="4748783" y="3413052"/>
                <a:ext cx="2460581" cy="648585"/>
              </a:xfrm>
              <a:prstGeom prst="rect">
                <a:avLst/>
              </a:prstGeom>
            </p:spPr>
          </p:pic>
          <p:pic>
            <p:nvPicPr>
              <p:cNvPr id="7" name="Tijdelijke aanduiding voor afbeelding 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5" t="1" r="-520" b="35019"/>
              <a:stretch/>
            </p:blipFill>
            <p:spPr>
              <a:xfrm>
                <a:off x="4801727" y="2546534"/>
                <a:ext cx="2970673" cy="2333810"/>
              </a:xfrm>
              <a:prstGeom prst="rect">
                <a:avLst/>
              </a:prstGeom>
            </p:spPr>
          </p:pic>
        </p:grp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/>
          <a:srcRect t="49754" b="26446"/>
          <a:stretch/>
        </p:blipFill>
        <p:spPr>
          <a:xfrm>
            <a:off x="198596" y="1858020"/>
            <a:ext cx="2199023" cy="48909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9"/>
          <a:srcRect t="50708" b="25051"/>
          <a:stretch/>
        </p:blipFill>
        <p:spPr>
          <a:xfrm>
            <a:off x="2393815" y="1858020"/>
            <a:ext cx="2199023" cy="48909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0"/>
          <a:srcRect t="52647" b="21430"/>
          <a:stretch/>
        </p:blipFill>
        <p:spPr>
          <a:xfrm>
            <a:off x="6693694" y="1858020"/>
            <a:ext cx="2257425" cy="48909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1"/>
          <a:srcRect t="49432" b="26759"/>
          <a:stretch/>
        </p:blipFill>
        <p:spPr>
          <a:xfrm>
            <a:off x="4588202" y="1858020"/>
            <a:ext cx="2124882" cy="48909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4" y="1316038"/>
            <a:ext cx="8675686" cy="4572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cs typeface="Arial" panose="020B0604020202020204" pitchFamily="34" charset="0"/>
              </a:rPr>
              <a:t>Circulair bouwen op basis van bestaande materialen</a:t>
            </a:r>
            <a:br>
              <a:rPr lang="nl-NL" dirty="0" smtClean="0">
                <a:cs typeface="Arial" panose="020B0604020202020204" pitchFamily="34" charset="0"/>
              </a:rPr>
            </a:br>
            <a:r>
              <a:rPr lang="en-GB" dirty="0" smtClean="0"/>
              <a:t/>
            </a:r>
            <a:br>
              <a:rPr lang="en-GB" dirty="0" smtClean="0"/>
            </a:br>
            <a:endParaRPr lang="nl-NL" dirty="0"/>
          </a:p>
        </p:txBody>
      </p:sp>
      <p:grpSp>
        <p:nvGrpSpPr>
          <p:cNvPr id="5" name="Groep 4"/>
          <p:cNvGrpSpPr/>
          <p:nvPr/>
        </p:nvGrpSpPr>
        <p:grpSpPr>
          <a:xfrm>
            <a:off x="1632067" y="2277687"/>
            <a:ext cx="5907578" cy="3746977"/>
            <a:chOff x="1617133" y="2109862"/>
            <a:chExt cx="5357345" cy="432397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133" y="2109862"/>
              <a:ext cx="5357345" cy="4323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hthoek 3"/>
            <p:cNvSpPr/>
            <p:nvPr/>
          </p:nvSpPr>
          <p:spPr>
            <a:xfrm>
              <a:off x="2777067" y="2109862"/>
              <a:ext cx="3056466" cy="1522338"/>
            </a:xfrm>
            <a:prstGeom prst="rect">
              <a:avLst/>
            </a:prstGeom>
            <a:noFill/>
            <a:ln w="38100">
              <a:solidFill>
                <a:srgbClr val="F4A2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14" y="1705157"/>
            <a:ext cx="8135937" cy="40679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4" y="1316038"/>
            <a:ext cx="8675686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cs typeface="Arial" panose="020B0604020202020204" pitchFamily="34" charset="0"/>
              </a:rPr>
              <a:t>Circulair bouwen op basis van bestaande materialen</a:t>
            </a:r>
            <a:br>
              <a:rPr lang="nl-NL" dirty="0">
                <a:cs typeface="Arial" panose="020B0604020202020204" pitchFamily="34" charset="0"/>
              </a:rPr>
            </a:br>
            <a:r>
              <a:rPr lang="en-GB" dirty="0"/>
              <a:t/>
            </a:r>
            <a:br>
              <a:rPr lang="en-GB" dirty="0"/>
            </a:b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1207" y="5778777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Ithaka kinderkliniek ontwerp en realisatie 2016 - 2019 </a:t>
            </a:r>
            <a:endParaRPr lang="en-GB" sz="1500" dirty="0">
              <a:solidFill>
                <a:srgbClr val="1B759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2" y="2079228"/>
            <a:ext cx="8135937" cy="406796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76627" y="5866019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Ithaka kinderkliniek ontwerp en realisatie 2016 - 2019 </a:t>
            </a:r>
            <a:endParaRPr lang="en-GB" sz="1500" dirty="0">
              <a:solidFill>
                <a:srgbClr val="1B759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038475" y="3774431"/>
            <a:ext cx="610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l-NL" dirty="0" smtClean="0">
              <a:solidFill>
                <a:srgbClr val="1B7591"/>
              </a:solidFill>
              <a:cs typeface="Arial" panose="020B0604020202020204" pitchFamily="34" charset="0"/>
            </a:endParaRPr>
          </a:p>
          <a:p>
            <a:endParaRPr lang="nl-NL" dirty="0" smtClean="0">
              <a:solidFill>
                <a:srgbClr val="1B7591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 smtClean="0">
              <a:solidFill>
                <a:srgbClr val="1B7591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1B7591"/>
              </a:solidFill>
              <a:cs typeface="Arial" panose="020B0604020202020204" pitchFamily="34" charset="0"/>
            </a:endParaRPr>
          </a:p>
        </p:txBody>
      </p:sp>
      <p:sp>
        <p:nvSpPr>
          <p:cNvPr id="9" name="Titel 2"/>
          <p:cNvSpPr txBox="1">
            <a:spLocks/>
          </p:cNvSpPr>
          <p:nvPr/>
        </p:nvSpPr>
        <p:spPr bwMode="auto">
          <a:xfrm>
            <a:off x="541146" y="1316038"/>
            <a:ext cx="813593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2902E"/>
                </a:solidFill>
                <a:latin typeface="Emergis Scala Sans" pitchFamily="34" charset="0"/>
              </a:defRPr>
            </a:lvl9pPr>
          </a:lstStyle>
          <a:p>
            <a:r>
              <a:rPr lang="nl-NL" dirty="0">
                <a:cs typeface="Arial" panose="020B0604020202020204" pitchFamily="34" charset="0"/>
              </a:rPr>
              <a:t/>
            </a:r>
            <a:br>
              <a:rPr lang="nl-NL" dirty="0">
                <a:cs typeface="Arial" panose="020B0604020202020204" pitchFamily="34" charset="0"/>
              </a:rPr>
            </a:br>
            <a:r>
              <a:rPr lang="nl-NL" sz="1600" kern="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nl-NL" sz="1600" kern="0" dirty="0" smtClean="0">
                <a:latin typeface="+mn-lt"/>
                <a:cs typeface="Arial" panose="020B0604020202020204" pitchFamily="34" charset="0"/>
              </a:rPr>
            </a:br>
            <a:r>
              <a:rPr lang="nl-NL" sz="1600" kern="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nl-NL" sz="1600" kern="0" dirty="0" smtClean="0">
                <a:latin typeface="+mn-lt"/>
                <a:cs typeface="Arial" panose="020B0604020202020204" pitchFamily="34" charset="0"/>
              </a:rPr>
            </a:br>
            <a:endParaRPr lang="nl-NL" sz="2000" kern="0" dirty="0" smtClean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kern="0" dirty="0" smtClean="0">
                <a:solidFill>
                  <a:srgbClr val="1B7591"/>
                </a:solidFill>
                <a:latin typeface="+mn-lt"/>
                <a:cs typeface="Arial" panose="020B0604020202020204" pitchFamily="34" charset="0"/>
              </a:rPr>
              <a:t>Renovatie </a:t>
            </a:r>
            <a:r>
              <a:rPr lang="nl-NL" sz="2000" kern="0" dirty="0">
                <a:solidFill>
                  <a:srgbClr val="1B7591"/>
                </a:solidFill>
                <a:latin typeface="+mn-lt"/>
                <a:cs typeface="Arial" panose="020B0604020202020204" pitchFamily="34" charset="0"/>
              </a:rPr>
              <a:t>van bestaand (voorkoming en minimalisatie)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kern="0" dirty="0" smtClean="0">
              <a:solidFill>
                <a:srgbClr val="1B759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kern="0" dirty="0">
              <a:solidFill>
                <a:srgbClr val="1B759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kern="0" dirty="0">
                <a:solidFill>
                  <a:srgbClr val="1B7591"/>
                </a:solidFill>
                <a:latin typeface="+mn-lt"/>
                <a:cs typeface="Arial" panose="020B0604020202020204" pitchFamily="34" charset="0"/>
              </a:rPr>
              <a:t>Hergebruik materialen en componenten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kern="0" dirty="0" smtClean="0">
              <a:solidFill>
                <a:srgbClr val="1B759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kern="0" dirty="0">
              <a:solidFill>
                <a:srgbClr val="1B759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kern="0" dirty="0" smtClean="0">
                <a:solidFill>
                  <a:srgbClr val="1B7591"/>
                </a:solidFill>
                <a:latin typeface="+mn-lt"/>
                <a:cs typeface="Arial" panose="020B0604020202020204" pitchFamily="34" charset="0"/>
              </a:rPr>
              <a:t>Hergebruik </a:t>
            </a:r>
            <a:r>
              <a:rPr lang="nl-NL" sz="2000" kern="0" dirty="0">
                <a:solidFill>
                  <a:srgbClr val="1B7591"/>
                </a:solidFill>
                <a:latin typeface="+mn-lt"/>
                <a:cs typeface="Arial" panose="020B0604020202020204" pitchFamily="34" charset="0"/>
              </a:rPr>
              <a:t>materialen tot nieuwe componenten </a:t>
            </a:r>
          </a:p>
          <a:p>
            <a:r>
              <a:rPr lang="nl-NL" sz="1600" kern="0" dirty="0" smtClean="0">
                <a:latin typeface="+mn-lt"/>
                <a:cs typeface="Arial" panose="020B0604020202020204" pitchFamily="34" charset="0"/>
              </a:rPr>
              <a:t/>
            </a:r>
            <a:br>
              <a:rPr lang="nl-NL" sz="1600" kern="0" dirty="0" smtClean="0">
                <a:latin typeface="+mn-lt"/>
                <a:cs typeface="Arial" panose="020B0604020202020204" pitchFamily="34" charset="0"/>
              </a:rPr>
            </a:br>
            <a:endParaRPr lang="nl-NL" sz="1600" kern="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8314" y="1316038"/>
            <a:ext cx="8675686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cs typeface="Arial" panose="020B0604020202020204" pitchFamily="34" charset="0"/>
              </a:rPr>
              <a:t>Circulair bouwen op basis van bestaande materialen</a:t>
            </a:r>
            <a:br>
              <a:rPr lang="nl-NL" dirty="0">
                <a:cs typeface="Arial" panose="020B0604020202020204" pitchFamily="34" charset="0"/>
              </a:rPr>
            </a:br>
            <a:r>
              <a:rPr lang="en-GB" dirty="0"/>
              <a:t/>
            </a:r>
            <a:br>
              <a:rPr lang="en-GB" dirty="0"/>
            </a:b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Voorkoming en minimalisatie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63014" y="5727867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Bestaande Ithaka kinderkliniek renoveren en verduurzamen. </a:t>
            </a:r>
            <a:endParaRPr lang="en-GB" sz="1500" dirty="0">
              <a:solidFill>
                <a:srgbClr val="1B7591"/>
              </a:solidFill>
            </a:endParaRPr>
          </a:p>
        </p:txBody>
      </p:sp>
      <p:pic>
        <p:nvPicPr>
          <p:cNvPr id="6" name="Afbeelding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6" b="7703"/>
          <a:stretch/>
        </p:blipFill>
        <p:spPr bwMode="auto">
          <a:xfrm>
            <a:off x="564601" y="1657820"/>
            <a:ext cx="8131176" cy="40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met pijl 6"/>
          <p:cNvCxnSpPr/>
          <p:nvPr/>
        </p:nvCxnSpPr>
        <p:spPr>
          <a:xfrm flipV="1">
            <a:off x="3767287" y="3144347"/>
            <a:ext cx="978276" cy="351220"/>
          </a:xfrm>
          <a:prstGeom prst="straightConnector1">
            <a:avLst/>
          </a:prstGeom>
          <a:ln w="38100">
            <a:solidFill>
              <a:srgbClr val="1B7591"/>
            </a:solidFill>
            <a:prstDash val="sysDot"/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6262752" y="3211987"/>
            <a:ext cx="1585147" cy="37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b="1" spc="300" dirty="0" smtClean="0">
                <a:solidFill>
                  <a:srgbClr val="1B7591"/>
                </a:solidFill>
              </a:rPr>
              <a:t>Ithaka</a:t>
            </a:r>
            <a:endParaRPr lang="nl-NL" sz="1200" b="1" spc="300" dirty="0">
              <a:solidFill>
                <a:srgbClr val="1B759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146428" y="3211987"/>
            <a:ext cx="2070784" cy="37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b="1" spc="300" dirty="0" smtClean="0">
                <a:solidFill>
                  <a:srgbClr val="1B7591"/>
                </a:solidFill>
              </a:rPr>
              <a:t>Ambulant</a:t>
            </a:r>
            <a:endParaRPr lang="nl-NL" sz="1200" b="1" spc="300" dirty="0">
              <a:solidFill>
                <a:srgbClr val="1B759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495208" y="5135776"/>
            <a:ext cx="1815893" cy="372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b="1" spc="300" dirty="0" smtClean="0">
                <a:solidFill>
                  <a:srgbClr val="1B7591"/>
                </a:solidFill>
              </a:rPr>
              <a:t>Deeltijd</a:t>
            </a:r>
            <a:endParaRPr lang="nl-NL" sz="1200" b="1" spc="300" dirty="0">
              <a:solidFill>
                <a:srgbClr val="1B759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470955" y="1899255"/>
            <a:ext cx="8139976" cy="4062395"/>
            <a:chOff x="470955" y="2090454"/>
            <a:chExt cx="8139976" cy="406239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167" t="22445" r="7265" b="29354"/>
            <a:stretch/>
          </p:blipFill>
          <p:spPr bwMode="auto">
            <a:xfrm>
              <a:off x="470956" y="2090454"/>
              <a:ext cx="5079006" cy="2904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M:\Zakelijk\Projecten actief\Circo_Circular Design Track\Track RVB_Nebifa systeemwand\inkomend Rothuizen\hergebruik rws kantoor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23" t="4641" r="12648" b="17675"/>
            <a:stretch/>
          </p:blipFill>
          <p:spPr bwMode="auto">
            <a:xfrm>
              <a:off x="5498486" y="2092156"/>
              <a:ext cx="3112445" cy="2903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777" b="12955"/>
            <a:stretch/>
          </p:blipFill>
          <p:spPr bwMode="auto">
            <a:xfrm>
              <a:off x="470955" y="4933649"/>
              <a:ext cx="813997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955" y="456560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 smtClean="0">
                <a:cs typeface="Arial" panose="020B0604020202020204" pitchFamily="34" charset="0"/>
              </a:rPr>
              <a:t>Hergebruik van materialen en componenten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04825" y="5961649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Ithaka kinderkliniek ontwerp en realisatie 2016 - 2019 </a:t>
            </a:r>
            <a:endParaRPr lang="en-GB" sz="1500" dirty="0">
              <a:solidFill>
                <a:srgbClr val="1B759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46878" y="5853580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Basralocus hout krijgt derde bestemming</a:t>
            </a: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8" y="1882627"/>
            <a:ext cx="396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0" t="18515" r="21207"/>
          <a:stretch/>
        </p:blipFill>
        <p:spPr>
          <a:xfrm>
            <a:off x="4794281" y="1884330"/>
            <a:ext cx="3960000" cy="39600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46260" y="4399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cs typeface="Arial" panose="020B0604020202020204" pitchFamily="34" charset="0"/>
              </a:rPr>
              <a:t>Hergebruik van materialen en componenten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71817" y="5813135"/>
            <a:ext cx="7612552" cy="52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Installaties: </a:t>
            </a:r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halogeen spots worden omgebouwd tot led spots 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6" y="1805919"/>
            <a:ext cx="827881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29390" y="4233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cs typeface="Arial" panose="020B0604020202020204" pitchFamily="34" charset="0"/>
              </a:rPr>
              <a:t>Hergebruik van materialen en componenten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71816" y="5936710"/>
            <a:ext cx="83597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Gelamineerde kolommen worden verzaagd tot juiste afmetingen voor nieuwe toepassing </a:t>
            </a: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/>
          <a:stretch/>
        </p:blipFill>
        <p:spPr bwMode="auto">
          <a:xfrm>
            <a:off x="458643" y="1848183"/>
            <a:ext cx="396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r="23786"/>
          <a:stretch/>
        </p:blipFill>
        <p:spPr bwMode="auto">
          <a:xfrm>
            <a:off x="4774688" y="1848183"/>
            <a:ext cx="396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79512" y="431621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 smtClean="0">
                <a:cs typeface="Arial" panose="020B0604020202020204" pitchFamily="34" charset="0"/>
              </a:rPr>
              <a:t>Hergebruik van materialen en componenten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454947" y="5579264"/>
            <a:ext cx="7612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Nieuwe materialen en componenten elementen documenteren zodat demontage en </a:t>
            </a:r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hergebruik </a:t>
            </a:r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 toekomst mogelijk </a:t>
            </a:r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is……. </a:t>
            </a:r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hogere restwaarde van gebouwen!!!! </a:t>
            </a:r>
            <a:endParaRPr lang="nl-NL" sz="1500" dirty="0">
              <a:solidFill>
                <a:srgbClr val="1B7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03336"/>
            <a:ext cx="8135937" cy="318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70955" y="3817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cs typeface="Arial" panose="020B0604020202020204" pitchFamily="34" charset="0"/>
              </a:rPr>
              <a:t>Registreren voor de toekomst!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Circulair bouwen – nieuwe inzichten?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345" y="1404276"/>
            <a:ext cx="6377709" cy="457035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116944" y="1563454"/>
            <a:ext cx="2881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Flexibel bouwen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Leefbaar bouwen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Woningkwaliteit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bg1"/>
                </a:solidFill>
              </a:rPr>
              <a:t>Omgevingsvisie</a:t>
            </a:r>
          </a:p>
        </p:txBody>
      </p:sp>
    </p:spTree>
    <p:extLst>
      <p:ext uri="{BB962C8B-B14F-4D97-AF65-F5344CB8AC3E}">
        <p14:creationId xmlns:p14="http://schemas.microsoft.com/office/powerpoint/2010/main" val="2433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504824" y="5595888"/>
            <a:ext cx="7978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circulaire ontwerper is als een kok die een </a:t>
            </a:r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fantastische </a:t>
            </a:r>
            <a:r>
              <a:rPr lang="nl-NL" sz="1500" dirty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maaltijd maakt met restjes uit de koelkast.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2" y="1422128"/>
            <a:ext cx="6359035" cy="405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70955" y="907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cs typeface="Arial" panose="020B0604020202020204" pitchFamily="34" charset="0"/>
              </a:rPr>
              <a:t>Het nieuwe ontwerpen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7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alliander duive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b="11538"/>
          <a:stretch/>
        </p:blipFill>
        <p:spPr bwMode="auto">
          <a:xfrm>
            <a:off x="504032" y="1730086"/>
            <a:ext cx="8135937" cy="40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764" y="365126"/>
            <a:ext cx="7886700" cy="1325563"/>
          </a:xfrm>
        </p:spPr>
        <p:txBody>
          <a:bodyPr/>
          <a:lstStyle/>
          <a:p>
            <a:r>
              <a:rPr lang="nl-NL" dirty="0" smtClean="0"/>
              <a:t>In de praktijk: </a:t>
            </a:r>
            <a:r>
              <a:rPr lang="nl-NL" dirty="0" err="1" smtClean="0"/>
              <a:t>Liander</a:t>
            </a:r>
            <a:r>
              <a:rPr lang="nl-NL" dirty="0" smtClean="0"/>
              <a:t> te Duiven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413382" y="5803708"/>
            <a:ext cx="76125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Energiepositief, circulair en 1.061 ton CO</a:t>
            </a:r>
            <a:r>
              <a:rPr lang="nl-NL" sz="1500" baseline="-250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1500" dirty="0" smtClean="0">
                <a:solidFill>
                  <a:srgbClr val="1B7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reductie</a:t>
            </a:r>
            <a:endParaRPr lang="en-GB" sz="1500" dirty="0">
              <a:solidFill>
                <a:srgbClr val="1B759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5" y="6310200"/>
            <a:ext cx="1518979" cy="4766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24476"/>
          <a:stretch/>
        </p:blipFill>
        <p:spPr>
          <a:xfrm>
            <a:off x="1758535" y="6270686"/>
            <a:ext cx="1111254" cy="5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1" name="Tekstvak 10"/>
          <p:cNvSpPr txBox="1"/>
          <p:nvPr/>
        </p:nvSpPr>
        <p:spPr>
          <a:xfrm rot="16540322">
            <a:off x="2822483" y="3452139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sp>
        <p:nvSpPr>
          <p:cNvPr id="13" name="Tekstvak 12"/>
          <p:cNvSpPr txBox="1"/>
          <p:nvPr/>
        </p:nvSpPr>
        <p:spPr>
          <a:xfrm rot="5134313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498480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601646" y="4930566"/>
            <a:ext cx="2915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5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354896" y="4693959"/>
            <a:ext cx="26565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defTabSz="685800">
              <a:defRPr sz="1500" b="1">
                <a:solidFill>
                  <a:srgbClr val="5B9BD5">
                    <a:lumMod val="5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l-NL" dirty="0"/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42532" y="5002397"/>
            <a:ext cx="28226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defTabSz="685800">
              <a:defRPr sz="1500" b="1">
                <a:solidFill>
                  <a:srgbClr val="5B9BD5">
                    <a:lumMod val="50000"/>
                  </a:srgbClr>
                </a:solidFill>
                <a:latin typeface="Calibri" panose="020F0502020204030204"/>
              </a:defRPr>
            </a:lvl1pPr>
          </a:lstStyle>
          <a:p>
            <a:r>
              <a:rPr lang="nl-NL" dirty="0"/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203677" y="2644423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3600" b="1" i="1" dirty="0" smtClean="0">
                <a:solidFill>
                  <a:srgbClr val="F4A250"/>
                </a:solidFill>
                <a:latin typeface="Calibri" panose="020F0502020204030204"/>
              </a:rPr>
              <a:t>PAUZE</a:t>
            </a:r>
            <a:endParaRPr lang="nl-NL" sz="2400" b="1" i="1" dirty="0">
              <a:solidFill>
                <a:srgbClr val="F4A250"/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grpSp>
        <p:nvGrpSpPr>
          <p:cNvPr id="30" name="Groep 29"/>
          <p:cNvGrpSpPr/>
          <p:nvPr/>
        </p:nvGrpSpPr>
        <p:grpSpPr>
          <a:xfrm>
            <a:off x="0" y="5927647"/>
            <a:ext cx="9144000" cy="870854"/>
            <a:chOff x="0" y="5838178"/>
            <a:chExt cx="12192000" cy="1161138"/>
          </a:xfrm>
        </p:grpSpPr>
        <p:pic>
          <p:nvPicPr>
            <p:cNvPr id="31" name="Tijdelijke aanduiding voor inhoud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35" name="Picture 5" descr="Gerelateerde afbeeldin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Afbeelding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39" name="Rechte verbindingslijn 38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Tekstvak 25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2476532" y="743231"/>
            <a:ext cx="47217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“gezonde” kinder- en jeugdkliniek Ithaka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3710266" y="1104245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4340518" y="1480515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43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40200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rgbClr val="7A5928"/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386411" y="3467871"/>
            <a:ext cx="18137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871906" y="4867290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BouwmeesterPro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Pierre Maas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/>
            </a:r>
            <a:b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</a:br>
            <a:r>
              <a:rPr lang="nl-NL" sz="2100" b="1" i="1" dirty="0" err="1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Justion</a:t>
            </a: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Advocaten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Jan-Willem van </a:t>
            </a:r>
            <a:r>
              <a:rPr lang="nl-NL" sz="2100" b="1" i="1" dirty="0" err="1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Koeveringe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Tekstvak 28"/>
          <p:cNvSpPr txBox="1"/>
          <p:nvPr/>
        </p:nvSpPr>
        <p:spPr>
          <a:xfrm rot="16540322">
            <a:off x="2822483" y="3452139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grpSp>
        <p:nvGrpSpPr>
          <p:cNvPr id="31" name="Groep 30"/>
          <p:cNvGrpSpPr/>
          <p:nvPr/>
        </p:nvGrpSpPr>
        <p:grpSpPr>
          <a:xfrm>
            <a:off x="0" y="5927647"/>
            <a:ext cx="9144000" cy="870854"/>
            <a:chOff x="0" y="5838178"/>
            <a:chExt cx="12192000" cy="1161138"/>
          </a:xfrm>
        </p:grpSpPr>
        <p:pic>
          <p:nvPicPr>
            <p:cNvPr id="32" name="Tijdelijke aanduiding voor inhoud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35" name="Afbeelding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36" name="Picture 5" descr="Gerelateerde afbeeldin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39" name="Afbeelding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40" name="Rechte verbindingslijn 39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Tekstvak 25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472605" y="735590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3706339" y="1096604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4336591" y="1472874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44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898" y="120443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nl-NL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CIRCULAIR BOUWEN, </a:t>
            </a:r>
            <a:br>
              <a:rPr lang="nl-NL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nl-NL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 NIEUWE KIJK OP PROJECT AANBESTEDING</a:t>
            </a:r>
            <a:endParaRPr lang="nl-NL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898" y="2562968"/>
            <a:ext cx="4526558" cy="3654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  <a:r>
              <a:rPr lang="nl-N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PER DISCIPLINE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ONTWERP – PRIJSVORMING – UITVOERING 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ÉÉN PRIJS</a:t>
            </a:r>
            <a:endParaRPr lang="nl-N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LAAGSTE PRIJS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AANNEEMSOM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ONDERAANNEMERS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JURIDISCH DICHT TIMMEREN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WINST MAXIMALISATIE 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MEERDERE AANSPREEKPUNTEN</a:t>
            </a:r>
          </a:p>
          <a:p>
            <a:endParaRPr lang="nl-N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:\Taco\BOUWMEESTERPR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3" y="386440"/>
            <a:ext cx="1990860" cy="9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922456" y="2546856"/>
            <a:ext cx="30455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NAAR </a:t>
            </a:r>
            <a:endParaRPr lang="nl-NL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INTEGRAAL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NAAST ELKAAR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PERCELEN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DIVERSITEIT/EMVI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BUDGETGARANTIE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KETENPARTNERS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VERTROUWEN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SUCCESFEE</a:t>
            </a:r>
          </a:p>
          <a:p>
            <a:r>
              <a:rPr lang="nl-NL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ÉÉN PRIMUS INTER PARES</a:t>
            </a:r>
            <a:endParaRPr lang="nl-N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5898" y="6373391"/>
            <a:ext cx="835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BouwMeesterPro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een praktijkvoorbeeld van een nieuwe vorm van aanbesteding</a:t>
            </a:r>
          </a:p>
        </p:txBody>
      </p:sp>
    </p:spTree>
    <p:extLst>
      <p:ext uri="{BB962C8B-B14F-4D97-AF65-F5344CB8AC3E}">
        <p14:creationId xmlns:p14="http://schemas.microsoft.com/office/powerpoint/2010/main" val="26110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42"/>
          <a:stretch>
            <a:fillRect/>
          </a:stretch>
        </p:blipFill>
        <p:spPr>
          <a:xfrm>
            <a:off x="-36513" y="0"/>
            <a:ext cx="9180513" cy="4506913"/>
          </a:xfrm>
        </p:spPr>
      </p:pic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805989" y="4804353"/>
            <a:ext cx="4608513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700" dirty="0" smtClean="0"/>
              <a:t>BETROUWBAAR</a:t>
            </a:r>
            <a:endParaRPr lang="nl-NL" altLang="nl-NL" sz="1700" dirty="0"/>
          </a:p>
          <a:p>
            <a:pPr eaLnBrk="1" hangingPunct="1"/>
            <a:r>
              <a:rPr lang="nl-NL" altLang="nl-NL" sz="1700" dirty="0"/>
              <a:t>TRANSAPARANT</a:t>
            </a:r>
          </a:p>
          <a:p>
            <a:pPr eaLnBrk="1" hangingPunct="1"/>
            <a:r>
              <a:rPr lang="nl-NL" altLang="nl-NL" sz="1700" dirty="0" smtClean="0"/>
              <a:t>KWALITEIT</a:t>
            </a:r>
          </a:p>
          <a:p>
            <a:pPr eaLnBrk="1" hangingPunct="1"/>
            <a:r>
              <a:rPr lang="nl-NL" altLang="nl-NL" sz="1700" dirty="0" smtClean="0"/>
              <a:t>CREATIEF</a:t>
            </a:r>
          </a:p>
          <a:p>
            <a:pPr eaLnBrk="1" hangingPunct="1"/>
            <a:r>
              <a:rPr lang="en-GB" altLang="nl-NL" sz="1700" dirty="0" smtClean="0"/>
              <a:t>INNOVATIEF ‘CIRCULAIR BOUWEN’</a:t>
            </a:r>
          </a:p>
        </p:txBody>
      </p:sp>
    </p:spTree>
    <p:extLst>
      <p:ext uri="{BB962C8B-B14F-4D97-AF65-F5344CB8AC3E}">
        <p14:creationId xmlns:p14="http://schemas.microsoft.com/office/powerpoint/2010/main" val="8126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U:\Taco\BOUWMEESTERPR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2" y="145371"/>
            <a:ext cx="1990860" cy="9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01" y="1441509"/>
            <a:ext cx="6681787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4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2435629" y="882214"/>
            <a:ext cx="326430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dirty="0"/>
              <a:t>ALS PRIMUS INTERPARIS</a:t>
            </a:r>
            <a:endParaRPr lang="en-GB" altLang="nl-NL" dirty="0"/>
          </a:p>
        </p:txBody>
      </p:sp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564919" y="5055581"/>
            <a:ext cx="4608513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600" dirty="0"/>
              <a:t>INTEGRALE AANPAK</a:t>
            </a:r>
          </a:p>
          <a:p>
            <a:pPr eaLnBrk="1" hangingPunct="1"/>
            <a:r>
              <a:rPr lang="nl-NL" altLang="nl-NL" sz="1600" dirty="0"/>
              <a:t>INNOVATIEKENNIS</a:t>
            </a:r>
          </a:p>
          <a:p>
            <a:pPr eaLnBrk="1" hangingPunct="1"/>
            <a:r>
              <a:rPr lang="nl-NL" altLang="nl-NL" sz="1600" dirty="0"/>
              <a:t>BETROKKENHEID</a:t>
            </a:r>
          </a:p>
          <a:p>
            <a:pPr eaLnBrk="1" hangingPunct="1"/>
            <a:r>
              <a:rPr lang="nl-NL" altLang="nl-NL" sz="1600" dirty="0"/>
              <a:t>REDUCEREN FAALKOSTEN</a:t>
            </a:r>
          </a:p>
          <a:p>
            <a:pPr eaLnBrk="1" hangingPunct="1"/>
            <a:r>
              <a:rPr lang="nl-NL" altLang="nl-NL" sz="1600" dirty="0"/>
              <a:t>VASTE SUCCESFEE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r>
              <a:rPr lang="nl-NL" altLang="nl-NL" sz="1600" dirty="0"/>
              <a:t> </a:t>
            </a:r>
          </a:p>
          <a:p>
            <a:pPr eaLnBrk="1" hangingPunct="1"/>
            <a:endParaRPr lang="nl-NL" altLang="nl-NL" sz="1600" dirty="0"/>
          </a:p>
          <a:p>
            <a:pPr eaLnBrk="1" hangingPunct="1"/>
            <a:endParaRPr lang="en-GB" altLang="nl-N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9175" y="2138361"/>
            <a:ext cx="3752907" cy="2917220"/>
          </a:xfrm>
          <a:noFill/>
        </p:spPr>
      </p:pic>
      <p:pic>
        <p:nvPicPr>
          <p:cNvPr id="7" name="Picture 5" descr="U:\Taco\BOUWMEESTERPRO_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" y="259687"/>
            <a:ext cx="1990860" cy="9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5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2195736" y="1815207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i="1" dirty="0" smtClean="0"/>
          </a:p>
          <a:p>
            <a:pPr>
              <a:buClr>
                <a:srgbClr val="C21F32"/>
              </a:buClr>
            </a:pPr>
            <a:endParaRPr lang="nl-NL" dirty="0" smtClean="0"/>
          </a:p>
        </p:txBody>
      </p:sp>
      <p:sp>
        <p:nvSpPr>
          <p:cNvPr id="24" name="Rechthoek 23"/>
          <p:cNvSpPr/>
          <p:nvPr/>
        </p:nvSpPr>
        <p:spPr>
          <a:xfrm>
            <a:off x="827584" y="2122983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21F32"/>
              </a:buClr>
            </a:pPr>
            <a:r>
              <a:rPr lang="en-US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539552" y="2565065"/>
            <a:ext cx="7160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120000"/>
              </a:lnSpc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Betrokken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 het project van Emergis vanuit die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juridische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kennis en ervaring met bouwprocessen en met de contractvorm die in het project door </a:t>
            </a:r>
            <a:r>
              <a:rPr lang="nl-NL" sz="2000" dirty="0" err="1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BouwMeesterPro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wordt gehanteerd.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1" y="548680"/>
            <a:ext cx="9144000" cy="72008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827584" y="61633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Justion Advocaten</a:t>
            </a:r>
          </a:p>
        </p:txBody>
      </p:sp>
      <p:pic>
        <p:nvPicPr>
          <p:cNvPr id="14" name="Afbeelding 13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510" y="547947"/>
            <a:ext cx="9144509" cy="72008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Algemeen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2195736" y="1815207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i="1" dirty="0" smtClean="0"/>
          </a:p>
          <a:p>
            <a:pPr>
              <a:buClr>
                <a:srgbClr val="C21F32"/>
              </a:buClr>
            </a:pPr>
            <a:endParaRPr lang="nl-NL" dirty="0" smtClean="0"/>
          </a:p>
        </p:txBody>
      </p:sp>
      <p:sp>
        <p:nvSpPr>
          <p:cNvPr id="24" name="Rechthoek 23"/>
          <p:cNvSpPr/>
          <p:nvPr/>
        </p:nvSpPr>
        <p:spPr>
          <a:xfrm>
            <a:off x="827584" y="2122983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21F32"/>
              </a:buClr>
            </a:pPr>
            <a:r>
              <a:rPr lang="en-US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55576" y="2353815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 geldende wet- en regelgeving (in combinatie met rechtspraak)</a:t>
            </a:r>
          </a:p>
        </p:txBody>
      </p:sp>
      <p:pic>
        <p:nvPicPr>
          <p:cNvPr id="3074" name="Picture 2" descr="Afbeeldingsresultaat voor Wet en regelge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75" y="3380125"/>
            <a:ext cx="4560441" cy="26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justion_advocaten_c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doen we het voor?  - Zeeuwse Economie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57200" y="1417408"/>
            <a:ext cx="812338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Meerdere pijlers (havens, industrie, landbouw/visserij, toerisme/recreatie)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Positieve cijfers </a:t>
            </a:r>
            <a:r>
              <a:rPr lang="nl-NL" sz="2400" dirty="0">
                <a:sym typeface="Wingdings" panose="05000000000000000000" pitchFamily="2" charset="2"/>
              </a:rPr>
              <a:t> maar….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ym typeface="Wingdings" panose="05000000000000000000" pitchFamily="2" charset="2"/>
              </a:rPr>
              <a:t>Weinig inwoners, groot oppervlak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ym typeface="Wingdings" panose="05000000000000000000" pitchFamily="2" charset="2"/>
              </a:rPr>
              <a:t>Rapport commissie Balkenende 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Innovatiekracht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Circulaire economie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Toegepast onderwijs</a:t>
            </a:r>
          </a:p>
        </p:txBody>
      </p:sp>
      <p:pic>
        <p:nvPicPr>
          <p:cNvPr id="6" name="Afbeelding 5" descr="Photographics_BB_UF9DUUD_powerpoi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8" y="4552070"/>
            <a:ext cx="1923107" cy="1442330"/>
          </a:xfrm>
          <a:prstGeom prst="rect">
            <a:avLst/>
          </a:prstGeom>
        </p:spPr>
      </p:pic>
      <p:pic>
        <p:nvPicPr>
          <p:cNvPr id="7" name="Afbeelding 6" descr="Biondina_BB_36M3C98_powerpoi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59" y="4552070"/>
            <a:ext cx="1923107" cy="1442330"/>
          </a:xfrm>
          <a:prstGeom prst="rect">
            <a:avLst/>
          </a:prstGeom>
        </p:spPr>
      </p:pic>
      <p:pic>
        <p:nvPicPr>
          <p:cNvPr id="8" name="Afbeelding 7" descr="luanagoetheer_BB_MIOBQ0W_powerpoi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40" y="4552070"/>
            <a:ext cx="1923107" cy="14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8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6282" y="548680"/>
            <a:ext cx="9150281" cy="72008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Specifiek</a:t>
            </a:r>
            <a:endParaRPr lang="nl-NL" sz="32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195736" y="1815207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i="1" dirty="0" smtClean="0">
              <a:solidFill>
                <a:prstClr val="black"/>
              </a:solidFill>
            </a:endParaRPr>
          </a:p>
          <a:p>
            <a:pPr>
              <a:buClr>
                <a:srgbClr val="C21F32"/>
              </a:buClr>
            </a:pPr>
            <a:endParaRPr lang="nl-NL" dirty="0" smtClean="0">
              <a:solidFill>
                <a:prstClr val="black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827584" y="2122983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21F32"/>
              </a:buClr>
            </a:pPr>
            <a:r>
              <a:rPr lang="en-US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27584" y="1811402"/>
            <a:ext cx="7129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Mededeling van de Europese Commissie: </a:t>
            </a:r>
          </a:p>
          <a:p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“Maak de cirkel rond – een EU actieplan voor de circulaire economie” (2015)</a:t>
            </a:r>
          </a:p>
          <a:p>
            <a:endParaRPr lang="nl-NL" sz="2400" dirty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“Nederland circulair in 2050”</a:t>
            </a:r>
          </a:p>
          <a:p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Brief van Minister van Economische Zaken en Staatssecretaris Infrastructuur en Milieu</a:t>
            </a:r>
          </a:p>
          <a:p>
            <a:r>
              <a:rPr lang="nl-NL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(September 2016)</a:t>
            </a:r>
          </a:p>
        </p:txBody>
      </p:sp>
      <p:pic>
        <p:nvPicPr>
          <p:cNvPr id="8" name="Afbeelding 7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1196" y="548680"/>
            <a:ext cx="9145196" cy="720080"/>
          </a:xfrm>
          <a:prstGeom prst="roundRect">
            <a:avLst>
              <a:gd name="adj" fmla="val 42617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Probleem van circulair bouwen in juridisch perspectief: </a:t>
            </a:r>
            <a:endParaRPr lang="nl-NL" sz="2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195736" y="1815207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i="1" dirty="0" smtClean="0">
              <a:solidFill>
                <a:prstClr val="black"/>
              </a:solidFill>
            </a:endParaRPr>
          </a:p>
          <a:p>
            <a:pPr>
              <a:buClr>
                <a:srgbClr val="C21F32"/>
              </a:buClr>
            </a:pPr>
            <a:endParaRPr lang="nl-NL" dirty="0" smtClean="0">
              <a:solidFill>
                <a:prstClr val="black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827584" y="2122983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21F32"/>
              </a:buClr>
            </a:pPr>
            <a:r>
              <a:rPr lang="en-US" sz="2400" dirty="0" smtClean="0">
                <a:solidFill>
                  <a:srgbClr val="5127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69190" y="1815207"/>
            <a:ext cx="77048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Privaatrechtelijk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de kern van het vraagstuk  de omslag van eigendom naar gebruik van het gebouw c.q. het gebouw in zijn volle omvang beschikbaar als “dienst”. 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Publiekrechtelijk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wordt het proces beperkt door normatieve wet- en regelgeving die verbetering van kwaliteit vindt in strengere normen (zie bijvoorbeeld EPC normen in Bouwbesluit) en daarmee hergebruik van materialen bemoeilijkt. </a:t>
            </a:r>
          </a:p>
          <a:p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Afbeelding 7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14598" y="563860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Visie op circulair bouwen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67544" y="1790970"/>
            <a:ext cx="8064896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Hergebruik van materialen is onvermijdelijk en noodzakelijk. De mate van circulariteit van materialen en gebouwen verdient </a:t>
            </a:r>
            <a:r>
              <a:rPr lang="nl-NL" sz="2000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verdere juridische uitwerking in nieuwe wetgeving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De Omgevingswet (voorzien voor 2021) lijkt te mikken op een experimenteerregeling die voortbouwt op de Crisis &amp; Herstelwet. 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circulair bouwen een versnelling te geven die nodig is om de gestelde doelen te halen is het op basis van projectvorm </a:t>
            </a:r>
            <a:r>
              <a:rPr lang="nl-NL" sz="2000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toestaan van experimenten noodzakelijk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In juridisch opzicht kan daar kennis opgedaan worden om </a:t>
            </a:r>
            <a:r>
              <a:rPr lang="nl-NL" sz="2000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vergunningverlening en innovatieve contractvorming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verder te ontwikkelen.</a:t>
            </a:r>
          </a:p>
          <a:p>
            <a:r>
              <a:rPr lang="en-US" sz="24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4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endParaRPr lang="en-US" sz="24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 smtClean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pic>
        <p:nvPicPr>
          <p:cNvPr id="6" name="Afbeelding 5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025" y="532203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nl-NL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aanloop naar de omgevingsvergunning</a:t>
            </a:r>
            <a:endParaRPr lang="nl-NL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sp>
        <p:nvSpPr>
          <p:cNvPr id="3" name="Rechthoek 2"/>
          <p:cNvSpPr/>
          <p:nvPr/>
        </p:nvSpPr>
        <p:spPr>
          <a:xfrm>
            <a:off x="812089" y="1556792"/>
            <a:ext cx="8008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Bouwbesluit 2012 (jaarlijks steeds geactualiseerd, laatste aanpassing 1-7-2017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Bijzondere aspecten ten aanzien van de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maatvoering/kwaliteitseisen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 hergebruik van materialen (bijvoorbeeld andere maatvoering voor her te gebruiken onderdelen, bijvoorbeeld binnendeuren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Oplosbaar? Soms wel, soms niet.</a:t>
            </a:r>
          </a:p>
        </p:txBody>
      </p:sp>
      <p:pic>
        <p:nvPicPr>
          <p:cNvPr id="4098" name="Picture 2" descr="Afbeeldingsresultaat voor bouwbesluit 2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93" y="4960703"/>
            <a:ext cx="5964387" cy="2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justion_advocaten_c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025" y="522298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Tips: 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pic>
        <p:nvPicPr>
          <p:cNvPr id="8" name="Afbeelding 7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793534" y="1484786"/>
            <a:ext cx="74776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tabLst>
                <a:tab pos="361950" algn="l"/>
              </a:tabLst>
            </a:pP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niet te scherp, bouw marges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</a:t>
            </a: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  <a:tabLst>
                <a:tab pos="361950" algn="l"/>
              </a:tabLst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  <a:tabLst>
                <a:tab pos="361950" algn="l"/>
              </a:tabLst>
            </a:pP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 vroegtijdig in overleg met het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bevoegd gezag</a:t>
            </a: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Tx/>
              <a:buChar char="-"/>
              <a:tabLst>
                <a:tab pos="361950" algn="l"/>
              </a:tabLst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FontTx/>
              <a:buChar char="-"/>
              <a:tabLst>
                <a:tab pos="361950" algn="l"/>
              </a:tabLst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Probeer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commitment te kweken bij overheden (overheid moet als opdrachtgever/aanbestedende dienst ook kennis opdoen, bouwinspanning van alle (semi) overheden samen is bijna 25 miljard euro per jaar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!!)</a:t>
            </a:r>
            <a:b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FontTx/>
              <a:buChar char="-"/>
              <a:tabLst>
                <a:tab pos="361950" algn="l"/>
              </a:tabLst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Anticipeer op toekomstige regelgeving (doorlooptijd voorbereiding kan lang zijn → met name Bouwbesluit actualiseert regelmatig!)</a:t>
            </a: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3478" y="522298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aanloop naar contractvorming met toeleveranciers/uitvoerende partijen</a:t>
            </a:r>
            <a:endParaRPr lang="nl-N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</a:pPr>
            <a:endParaRPr lang="nl-NL" dirty="0" smtClean="0"/>
          </a:p>
        </p:txBody>
      </p:sp>
      <p:sp>
        <p:nvSpPr>
          <p:cNvPr id="3" name="Rechthoek 2"/>
          <p:cNvSpPr/>
          <p:nvPr/>
        </p:nvSpPr>
        <p:spPr>
          <a:xfrm>
            <a:off x="947649" y="1792625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 vraag te beantwoorden: wel of niet </a:t>
            </a:r>
            <a:r>
              <a:rPr lang="nl-NL" sz="2000" dirty="0" err="1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aanbestedingsplichtig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Indien wél </a:t>
            </a:r>
            <a:r>
              <a:rPr lang="nl-NL" sz="2000" dirty="0" err="1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aanbestedingsplichtig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alle eisen transparant in de aanbestedingsdocumenten 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(dus: zo volledig mogelijk alle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wensen/eisen </a:t>
            </a: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daarin opnemen)</a:t>
            </a:r>
          </a:p>
        </p:txBody>
      </p:sp>
      <p:pic>
        <p:nvPicPr>
          <p:cNvPr id="6146" name="Picture 2" descr="Afbeeldingsresultaat voor Contractvor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4773976"/>
            <a:ext cx="3130236" cy="17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justion_advocaten_c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9086" y="500193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ctr"/>
            <a:r>
              <a:rPr lang="nl-NL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Circulair bouwen aanbesteden</a:t>
            </a:r>
            <a:endParaRPr lang="nl-NL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sp>
        <p:nvSpPr>
          <p:cNvPr id="2" name="Rechthoek 1"/>
          <p:cNvSpPr/>
          <p:nvPr/>
        </p:nvSpPr>
        <p:spPr>
          <a:xfrm>
            <a:off x="611559" y="1481372"/>
            <a:ext cx="8152399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Binnen dit economisch meest voordelige inschrijving criterium:</a:t>
            </a:r>
          </a:p>
          <a:p>
            <a:pPr lvl="0">
              <a:lnSpc>
                <a:spcPct val="95000"/>
              </a:lnSpc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Beste Prijs Kwaliteit Verhouding (BPKV)</a:t>
            </a: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lvl="0" indent="-355600">
              <a:lnSpc>
                <a:spcPct val="95000"/>
              </a:lnSpc>
              <a:tabLst>
                <a:tab pos="355600" algn="l"/>
              </a:tabLst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(i.v.m. artikel 2.115 lid 3 en 4 Aanbestedingswet) </a:t>
            </a:r>
          </a:p>
          <a:p>
            <a:pPr marL="355600" lvl="0" indent="-355600">
              <a:lnSpc>
                <a:spcPct val="95000"/>
              </a:lnSpc>
              <a:tabLst>
                <a:tab pos="355600" algn="l"/>
              </a:tabLst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Laagste kosten berekend op basis van kosteneffectiviteit, zoals de levenscycluskosten (afwijking t.o.v. BPKV moet wel gemotiveerd worden door aanbestedende dienst)</a:t>
            </a: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95000"/>
              </a:lnSpc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</a:p>
          <a:p>
            <a:pPr lvl="0">
              <a:lnSpc>
                <a:spcPct val="95000"/>
              </a:lnSpc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Concurrentiegerichte dialoog </a:t>
            </a:r>
          </a:p>
          <a:p>
            <a:pPr lvl="0">
              <a:lnSpc>
                <a:spcPct val="95000"/>
              </a:lnSpc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95000"/>
              </a:lnSpc>
            </a:pPr>
            <a:r>
              <a:rPr lang="nl-NL" sz="2000" b="1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Conclusie: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95000"/>
              </a:lnSpc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Aanbestedingswet biedt aanknopingspunten</a:t>
            </a:r>
          </a:p>
          <a:p>
            <a:pPr marL="342900" lvl="0" indent="-342900">
              <a:buFontTx/>
              <a:buChar char="-"/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5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9086" y="500193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algn="ctr"/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ervolg</a:t>
            </a:r>
            <a:endParaRPr lang="nl-NL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sp>
        <p:nvSpPr>
          <p:cNvPr id="2" name="Rechthoek 1"/>
          <p:cNvSpPr/>
          <p:nvPr/>
        </p:nvSpPr>
        <p:spPr>
          <a:xfrm>
            <a:off x="611559" y="1481372"/>
            <a:ext cx="81523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5000"/>
              </a:lnSpc>
              <a:buFontTx/>
              <a:buChar char="-"/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Marktconsultatie: vragen naar visie, welke bijdrage geleverd wordt aan circulaire economie, verlenging levensduur.</a:t>
            </a: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Ook essentieel: de uitvraag/vraagspecificatie zo concreet mogelijk:</a:t>
            </a: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verspilling voorkomen?</a:t>
            </a: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r>
              <a:rPr lang="nl-NL" sz="2000" dirty="0" err="1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Remontageplan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overleggen</a:t>
            </a: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 naar toekomstig alternatief gebruik bouwstoffen of het gebouwde</a:t>
            </a: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r>
              <a:rPr lang="nl-NL" sz="2000" dirty="0" err="1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tco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9138" lvl="0" indent="-363538">
              <a:lnSpc>
                <a:spcPct val="95000"/>
              </a:lnSpc>
              <a:buFontTx/>
              <a:buChar char="-"/>
              <a:tabLst>
                <a:tab pos="719138" algn="l"/>
              </a:tabLst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lvl="0">
              <a:lnSpc>
                <a:spcPct val="95000"/>
              </a:lnSpc>
              <a:tabLst>
                <a:tab pos="719138" algn="l"/>
              </a:tabLst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lvl="0">
              <a:lnSpc>
                <a:spcPct val="95000"/>
              </a:lnSpc>
              <a:tabLst>
                <a:tab pos="719138" algn="l"/>
              </a:tabLst>
            </a:pP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nl-NL" sz="2000" b="1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opnemen in de overeenkomst!!!</a:t>
            </a:r>
          </a:p>
          <a:p>
            <a:pPr marL="342900" lvl="0" indent="-342900">
              <a:lnSpc>
                <a:spcPct val="95000"/>
              </a:lnSpc>
              <a:buFontTx/>
              <a:buChar char="-"/>
            </a:pP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Tx/>
              <a:buChar char="-"/>
            </a:pPr>
            <a:endParaRPr lang="nl-NL" sz="2000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5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  <p:cxnSp>
        <p:nvCxnSpPr>
          <p:cNvPr id="4" name="Rechte verbindingslijn met pijl 3"/>
          <p:cNvCxnSpPr/>
          <p:nvPr/>
        </p:nvCxnSpPr>
        <p:spPr>
          <a:xfrm>
            <a:off x="2286000" y="4910667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4704691" y="4919134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-784" y="500193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/>
            <a:r>
              <a:rPr lang="nl-NL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Tip: </a:t>
            </a:r>
            <a:endParaRPr lang="nl-NL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95075" y="1522950"/>
            <a:ext cx="7776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21F32"/>
              </a:buClr>
              <a:buSzPct val="150000"/>
              <a:buFont typeface="Arial" panose="020B0604020202020204" pitchFamily="34" charset="0"/>
              <a:buChar char="•"/>
            </a:pPr>
            <a:endParaRPr lang="nl-NL" sz="2400" dirty="0" smtClean="0">
              <a:solidFill>
                <a:srgbClr val="5127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1950" indent="-361950">
              <a:buClr>
                <a:srgbClr val="C21F32"/>
              </a:buClr>
              <a:buSzPct val="150000"/>
            </a:pPr>
            <a:r>
              <a:rPr lang="nl-NL" sz="2000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	Ga er niet van uit dat uitvoerende partijen in de huidige marktomstandigheden voor de bouwsector op brede schaal geïnteresseerd zijn in minder conventionele processen als circulair bouwen: neem dus ook daar de tijd voor!</a:t>
            </a:r>
            <a:endParaRPr lang="nl-NL" sz="2000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2286000" y="2204864"/>
            <a:ext cx="65344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sz="1400" dirty="0" smtClean="0"/>
          </a:p>
          <a:p>
            <a:pPr>
              <a:buClr>
                <a:srgbClr val="C21F32"/>
              </a:buClr>
              <a:buFont typeface="Calibri" pitchFamily="34" charset="0"/>
              <a:buChar char="•"/>
            </a:pPr>
            <a:endParaRPr lang="nl-NL" dirty="0" smtClean="0"/>
          </a:p>
          <a:p>
            <a:pPr>
              <a:buClr>
                <a:srgbClr val="C21F32"/>
              </a:buClr>
            </a:pPr>
            <a:r>
              <a:rPr lang="nl-NL" dirty="0" smtClean="0"/>
              <a:t>		</a:t>
            </a:r>
          </a:p>
        </p:txBody>
      </p:sp>
      <p:pic>
        <p:nvPicPr>
          <p:cNvPr id="5122" name="Picture 2" descr="Afbeeldingsresultaat voor Bouws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5" y="4338253"/>
            <a:ext cx="3728064" cy="23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justion_advocaten_c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10343" y="522094"/>
            <a:ext cx="9144000" cy="72000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te doen als je morgen met een circulair project aan de slag wil? 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611560" y="1256853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21F32"/>
              </a:buClr>
            </a:pPr>
            <a:endParaRPr lang="nl-NL" dirty="0" smtClean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rgbClr val="C21F32"/>
              </a:buClr>
            </a:pP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Lees je goed in, probeer zo snel mogelijk kennis op te bouwen door goed naar voorbeeldprojecten te kijken en daar kennis van op te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doen</a:t>
            </a: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C21F32"/>
              </a:buClr>
            </a:pP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rgbClr val="C21F32"/>
              </a:buClr>
            </a:pP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	Probeer voor jezelf haalbare doelen te formuleren ten aanzien van de mate van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circulariteit</a:t>
            </a: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C21F32"/>
              </a:buClr>
            </a:pP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rgbClr val="C21F32"/>
              </a:buClr>
            </a:pP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	Leg zo vroeg mogelijk contact met het bevoegd gezag in verband met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vergunningsprocedures</a:t>
            </a: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C21F32"/>
              </a:buClr>
            </a:pP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indent="-361950">
              <a:buClr>
                <a:srgbClr val="C21F32"/>
              </a:buClr>
            </a:pP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	Maak een haalbare planning: realiseer je dat ook de overheid circulair bouwen in de kinderschoenen staat (er wordt veel in beleidsmatige zin over geschreven, maar de praktijk loopt daar ver bij achter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C21F32"/>
              </a:buClr>
            </a:pPr>
            <a:endParaRPr lang="nl-NL" dirty="0" smtClean="0"/>
          </a:p>
        </p:txBody>
      </p:sp>
      <p:pic>
        <p:nvPicPr>
          <p:cNvPr id="6" name="Afbeelding 5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Naar een circulaire economie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7541491" cy="4205063"/>
          </a:xfrm>
        </p:spPr>
        <p:txBody>
          <a:bodyPr/>
          <a:lstStyle/>
          <a:p>
            <a:r>
              <a:rPr lang="nl-NL" dirty="0" smtClean="0"/>
              <a:t>Omdat het moet, maar vooral omdat het kan</a:t>
            </a:r>
          </a:p>
          <a:p>
            <a:r>
              <a:rPr lang="nl-NL" dirty="0" smtClean="0"/>
              <a:t>Brede steun voor Parijs</a:t>
            </a:r>
          </a:p>
          <a:p>
            <a:r>
              <a:rPr lang="nl-NL" dirty="0" smtClean="0"/>
              <a:t>Regeerakkoord </a:t>
            </a:r>
            <a:r>
              <a:rPr lang="nl-NL" dirty="0" smtClean="0">
                <a:sym typeface="Wingdings" panose="05000000000000000000" pitchFamily="2" charset="2"/>
              </a:rPr>
              <a:t> ambitie!</a:t>
            </a:r>
          </a:p>
          <a:p>
            <a:r>
              <a:rPr lang="nl-NL" dirty="0" smtClean="0"/>
              <a:t>Maatschappelijke opgave 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40" y="3786909"/>
            <a:ext cx="3585799" cy="20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030" y="548680"/>
            <a:ext cx="9141970" cy="720080"/>
          </a:xfrm>
          <a:prstGeom prst="roundRect">
            <a:avLst>
              <a:gd name="adj" fmla="val 50000"/>
            </a:avLst>
          </a:prstGeom>
          <a:solidFill>
            <a:srgbClr val="5127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Interessante publicaties: </a:t>
            </a:r>
            <a:endParaRPr lang="nl-NL" sz="28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195736" y="1815207"/>
            <a:ext cx="6336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i="1" dirty="0" smtClean="0">
              <a:solidFill>
                <a:prstClr val="black"/>
              </a:solidFill>
            </a:endParaRPr>
          </a:p>
          <a:p>
            <a:pPr>
              <a:buClr>
                <a:srgbClr val="C21F32"/>
              </a:buClr>
            </a:pPr>
            <a:endParaRPr lang="nl-NL" dirty="0" smtClean="0">
              <a:solidFill>
                <a:prstClr val="black"/>
              </a:solidFill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539552" y="2122983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Deals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voorbeeldprojecten op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diverse gebieden</a:t>
            </a:r>
          </a:p>
          <a:p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Wegwijzer circulair inkopen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– MVO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Nederland</a:t>
            </a:r>
          </a:p>
          <a:p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recht naar een circulaire economie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– Vereniging voor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Milieurecht</a:t>
            </a:r>
          </a:p>
          <a:p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="1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Tijdschrift voor Bouwrecht </a:t>
            </a:r>
            <a:r>
              <a:rPr lang="nl-NL" b="1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2017/2018 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Privaatrechtelijke aspecten van de circulaire economie in het bijzonder circulair bouwen (deel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I, II 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 smtClean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III),  Prof. mr. dr. </a:t>
            </a:r>
            <a:r>
              <a:rPr lang="nl-NL" dirty="0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 </a:t>
            </a:r>
            <a:r>
              <a:rPr lang="nl-NL" dirty="0" err="1">
                <a:solidFill>
                  <a:srgbClr val="51277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Chao-Duivis</a:t>
            </a:r>
            <a:endParaRPr lang="nl-NL" dirty="0">
              <a:solidFill>
                <a:srgbClr val="51277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Afbeelding 6" descr="justion_advocaten_c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936" y="5703906"/>
            <a:ext cx="831023" cy="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1337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34313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523419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871906" y="4817412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1F4E79"/>
                </a:solidFill>
                <a:latin typeface="Calibri" panose="020F0502020204030204"/>
              </a:rPr>
              <a:t>Rijkswaterstaat</a:t>
            </a: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Zee en Delta 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Conny Buijs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Adviseur Duurzame leefomgeving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0" y="5927647"/>
            <a:ext cx="9144000" cy="870854"/>
            <a:chOff x="0" y="5838178"/>
            <a:chExt cx="12192000" cy="1161138"/>
          </a:xfrm>
        </p:grpSpPr>
        <p:pic>
          <p:nvPicPr>
            <p:cNvPr id="18" name="Tijdelijke aanduiding voor inhoud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22" name="Picture 5" descr="Gerelateerde afbeeldin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26" name="Afbeelding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9" name="Tekstvak 28"/>
          <p:cNvSpPr txBox="1"/>
          <p:nvPr/>
        </p:nvSpPr>
        <p:spPr>
          <a:xfrm rot="16540322">
            <a:off x="2822483" y="3526956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sp>
        <p:nvSpPr>
          <p:cNvPr id="30" name="Tekstvak 29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2472605" y="893531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6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6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3706339" y="1254545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6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4289100" y="1630325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34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Ilze\Film_Foto's en Logo's\Terneuzen\HDJslooprwsgebouw_03H18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437194" cy="69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9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Ilze\Film_Foto's en Logo's\Terneuzen\Voor\RWS Business Case 2 maart 2010 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7384"/>
            <a:ext cx="10585176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745" y="0"/>
            <a:ext cx="10312265" cy="6874844"/>
          </a:xfrm>
        </p:spPr>
      </p:pic>
    </p:spTree>
    <p:extLst>
      <p:ext uri="{BB962C8B-B14F-4D97-AF65-F5344CB8AC3E}">
        <p14:creationId xmlns:p14="http://schemas.microsoft.com/office/powerpoint/2010/main" val="37049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737" y="0"/>
            <a:ext cx="10302289" cy="6858000"/>
          </a:xfrm>
        </p:spPr>
      </p:pic>
    </p:spTree>
    <p:extLst>
      <p:ext uri="{BB962C8B-B14F-4D97-AF65-F5344CB8AC3E}">
        <p14:creationId xmlns:p14="http://schemas.microsoft.com/office/powerpoint/2010/main" val="37452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471489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0070C0"/>
                </a:solidFill>
              </a:rPr>
              <a:t/>
            </a:r>
            <a:br>
              <a:rPr lang="nl-NL" b="1" dirty="0" smtClean="0">
                <a:solidFill>
                  <a:srgbClr val="0070C0"/>
                </a:solidFill>
              </a:rPr>
            </a:br>
            <a:r>
              <a:rPr lang="nl-NL" sz="3600" b="1" dirty="0" smtClean="0">
                <a:solidFill>
                  <a:srgbClr val="0070C0"/>
                </a:solidFill>
              </a:rPr>
              <a:t>Districtskantoor RWS Terneuzen,</a:t>
            </a:r>
            <a:br>
              <a:rPr lang="nl-NL" sz="3600" b="1" dirty="0" smtClean="0">
                <a:solidFill>
                  <a:srgbClr val="0070C0"/>
                </a:solidFill>
              </a:rPr>
            </a:br>
            <a:r>
              <a:rPr lang="nl-NL" sz="3600" b="1" dirty="0" smtClean="0">
                <a:solidFill>
                  <a:srgbClr val="0070C0"/>
                </a:solidFill>
              </a:rPr>
              <a:t>kenmerken</a:t>
            </a:r>
            <a:r>
              <a:rPr lang="nl-NL" b="1" dirty="0" smtClean="0">
                <a:solidFill>
                  <a:srgbClr val="0070C0"/>
                </a:solidFill>
              </a:rPr>
              <a:t>: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4362" y="2506662"/>
            <a:ext cx="7886700" cy="4351338"/>
          </a:xfrm>
        </p:spPr>
        <p:txBody>
          <a:bodyPr/>
          <a:lstStyle/>
          <a:p>
            <a:r>
              <a:rPr lang="nl-NL" sz="2400" dirty="0">
                <a:solidFill>
                  <a:srgbClr val="0070C0"/>
                </a:solidFill>
              </a:rPr>
              <a:t>Duurzaam </a:t>
            </a:r>
            <a:r>
              <a:rPr lang="nl-NL" sz="2400" dirty="0" smtClean="0">
                <a:solidFill>
                  <a:srgbClr val="0070C0"/>
                </a:solidFill>
              </a:rPr>
              <a:t>kantoorgebouw </a:t>
            </a:r>
            <a:r>
              <a:rPr lang="nl-NL" sz="2400" dirty="0">
                <a:solidFill>
                  <a:srgbClr val="0070C0"/>
                </a:solidFill>
              </a:rPr>
              <a:t>uit 2001, met prijzen</a:t>
            </a:r>
          </a:p>
          <a:p>
            <a:r>
              <a:rPr lang="nl-NL" sz="2400" dirty="0">
                <a:solidFill>
                  <a:srgbClr val="0070C0"/>
                </a:solidFill>
              </a:rPr>
              <a:t>Gebouwd met hergebruikte materialen uit de haven van Breskens</a:t>
            </a:r>
          </a:p>
          <a:p>
            <a:r>
              <a:rPr lang="nl-NL" sz="2400" dirty="0">
                <a:solidFill>
                  <a:srgbClr val="0070C0"/>
                </a:solidFill>
              </a:rPr>
              <a:t>Houtskelet</a:t>
            </a:r>
          </a:p>
          <a:p>
            <a:r>
              <a:rPr lang="nl-NL" sz="2400" dirty="0" smtClean="0">
                <a:solidFill>
                  <a:srgbClr val="0070C0"/>
                </a:solidFill>
              </a:rPr>
              <a:t>Grijs water systeem (doorspoelen toiletten)</a:t>
            </a:r>
          </a:p>
          <a:p>
            <a:r>
              <a:rPr lang="nl-NL" sz="2400" dirty="0" smtClean="0">
                <a:solidFill>
                  <a:srgbClr val="0070C0"/>
                </a:solidFill>
              </a:rPr>
              <a:t>Eigen helofytenfilter</a:t>
            </a:r>
            <a:endParaRPr lang="nl-NL" sz="2400" dirty="0">
              <a:solidFill>
                <a:srgbClr val="0070C0"/>
              </a:solidFill>
            </a:endParaRPr>
          </a:p>
          <a:p>
            <a:r>
              <a:rPr lang="nl-NL" sz="2400" dirty="0">
                <a:solidFill>
                  <a:srgbClr val="0070C0"/>
                </a:solidFill>
              </a:rPr>
              <a:t>Warmtewanden, met leem afgewerkt</a:t>
            </a:r>
          </a:p>
          <a:p>
            <a:r>
              <a:rPr lang="nl-NL" sz="2400" dirty="0">
                <a:solidFill>
                  <a:srgbClr val="0070C0"/>
                </a:solidFill>
              </a:rPr>
              <a:t>Verwarming </a:t>
            </a:r>
            <a:r>
              <a:rPr lang="nl-NL" sz="2400" dirty="0" err="1">
                <a:solidFill>
                  <a:srgbClr val="0070C0"/>
                </a:solidFill>
              </a:rPr>
              <a:t>mbv</a:t>
            </a:r>
            <a:r>
              <a:rPr lang="nl-NL" sz="2400" dirty="0">
                <a:solidFill>
                  <a:srgbClr val="0070C0"/>
                </a:solidFill>
              </a:rPr>
              <a:t> oppervlaktewater (kanaal Gent-Terneuzen)</a:t>
            </a:r>
          </a:p>
          <a:p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sz="3600" b="1" dirty="0" smtClean="0">
                <a:solidFill>
                  <a:srgbClr val="0070C0"/>
                </a:solidFill>
              </a:rPr>
              <a:t>Rijkswaterstaat</a:t>
            </a:r>
            <a:r>
              <a:rPr lang="nl-NL" sz="3600" b="1" dirty="0">
                <a:solidFill>
                  <a:srgbClr val="0070C0"/>
                </a:solidFill>
              </a:rPr>
              <a:t>, de uitvoeringsorganisatie van het Ministerie </a:t>
            </a:r>
            <a:r>
              <a:rPr lang="nl-NL" sz="3600" b="1" dirty="0" smtClean="0">
                <a:solidFill>
                  <a:srgbClr val="0070C0"/>
                </a:solidFill>
              </a:rPr>
              <a:t>van Infrastructuur en Waterstaat</a:t>
            </a:r>
            <a:endParaRPr lang="nl-NL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" y="2657619"/>
            <a:ext cx="42767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21044"/>
            <a:ext cx="324643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6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4362" y="1112520"/>
            <a:ext cx="7886700" cy="913449"/>
          </a:xfrm>
        </p:spPr>
        <p:txBody>
          <a:bodyPr>
            <a:no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Doelstelling Duurzame leefomgeving Rijkswaterstaat</a:t>
            </a:r>
            <a:endParaRPr lang="nl-NL" sz="3200" b="1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tekst 2"/>
          <p:cNvSpPr>
            <a:spLocks noGrp="1"/>
          </p:cNvSpPr>
          <p:nvPr>
            <p:ph idx="1"/>
          </p:nvPr>
        </p:nvSpPr>
        <p:spPr>
          <a:xfrm>
            <a:off x="746760" y="2446019"/>
            <a:ext cx="7768590" cy="3730943"/>
          </a:xfrm>
        </p:spPr>
        <p:txBody>
          <a:bodyPr>
            <a:normAutofit/>
          </a:bodyPr>
          <a:lstStyle/>
          <a:p>
            <a:r>
              <a:rPr lang="nl-NL" sz="2400" i="1" dirty="0" smtClean="0">
                <a:solidFill>
                  <a:srgbClr val="0070C0"/>
                </a:solidFill>
              </a:rPr>
              <a:t>Energie- </a:t>
            </a:r>
            <a:r>
              <a:rPr lang="nl-NL" sz="2400" i="1" dirty="0">
                <a:solidFill>
                  <a:srgbClr val="0070C0"/>
                </a:solidFill>
              </a:rPr>
              <a:t>besparing van 20% in 2020 t.o.v. </a:t>
            </a:r>
            <a:r>
              <a:rPr lang="nl-NL" sz="2400" i="1" dirty="0" smtClean="0">
                <a:solidFill>
                  <a:srgbClr val="0070C0"/>
                </a:solidFill>
              </a:rPr>
              <a:t>2009</a:t>
            </a:r>
          </a:p>
          <a:p>
            <a:endParaRPr lang="nl-NL" sz="2400" i="1" dirty="0" smtClean="0">
              <a:solidFill>
                <a:srgbClr val="0070C0"/>
              </a:solidFill>
            </a:endParaRPr>
          </a:p>
          <a:p>
            <a:r>
              <a:rPr lang="nl-NL" sz="2400" i="1" dirty="0" smtClean="0">
                <a:solidFill>
                  <a:srgbClr val="0070C0"/>
                </a:solidFill>
              </a:rPr>
              <a:t>Energieneutrale </a:t>
            </a:r>
            <a:r>
              <a:rPr lang="nl-NL" sz="2400" i="1" dirty="0">
                <a:solidFill>
                  <a:srgbClr val="0070C0"/>
                </a:solidFill>
              </a:rPr>
              <a:t>netwerken in 2030 </a:t>
            </a:r>
          </a:p>
          <a:p>
            <a:endParaRPr lang="nl-NL" sz="2400" i="1" dirty="0" smtClean="0">
              <a:solidFill>
                <a:srgbClr val="0070C0"/>
              </a:solidFill>
            </a:endParaRPr>
          </a:p>
          <a:p>
            <a:r>
              <a:rPr lang="nl-NL" sz="2400" i="1" dirty="0" smtClean="0">
                <a:solidFill>
                  <a:srgbClr val="0070C0"/>
                </a:solidFill>
              </a:rPr>
              <a:t>RWS werkt 2030 circulair</a:t>
            </a:r>
            <a:r>
              <a:rPr lang="nl-NL" sz="2400" i="1" dirty="0">
                <a:solidFill>
                  <a:srgbClr val="0070C0"/>
                </a:solidFill>
              </a:rPr>
              <a:t>, en helft minder primaire </a:t>
            </a:r>
            <a:r>
              <a:rPr lang="nl-NL" sz="2400" i="1" dirty="0" smtClean="0">
                <a:solidFill>
                  <a:srgbClr val="0070C0"/>
                </a:solidFill>
              </a:rPr>
              <a:t>grondstoffen</a:t>
            </a:r>
          </a:p>
          <a:p>
            <a:endParaRPr lang="nl-N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sz="2400" b="1" dirty="0" smtClean="0"/>
              <a:t>En : Nederland </a:t>
            </a:r>
            <a:r>
              <a:rPr lang="nl-NL" sz="2400" b="1" dirty="0"/>
              <a:t>Circulair in 2050</a:t>
            </a:r>
          </a:p>
          <a:p>
            <a:endParaRPr lang="nl-NL" sz="2400" dirty="0">
              <a:solidFill>
                <a:srgbClr val="0070C0"/>
              </a:solidFill>
            </a:endParaRP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6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4" name="Afbeelding 3"/>
          <p:cNvPicPr/>
          <p:nvPr/>
        </p:nvPicPr>
        <p:blipFill rotWithShape="1">
          <a:blip r:embed="rId3"/>
          <a:srcRect l="12813" t="12981" r="13213" b="4807"/>
          <a:stretch/>
        </p:blipFill>
        <p:spPr bwMode="auto">
          <a:xfrm>
            <a:off x="419100" y="1579870"/>
            <a:ext cx="7467600" cy="5026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84860" y="13182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19100" y="1056650"/>
            <a:ext cx="694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Kansenkaart  Circulaire economie</a:t>
            </a:r>
            <a:endParaRPr lang="nl-NL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Ontwikkelingen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7698509" cy="4205063"/>
          </a:xfrm>
        </p:spPr>
        <p:txBody>
          <a:bodyPr/>
          <a:lstStyle/>
          <a:p>
            <a:r>
              <a:rPr lang="nl-NL" dirty="0"/>
              <a:t>Toename vraag naar grondstoffen wereldwijd</a:t>
            </a:r>
          </a:p>
          <a:p>
            <a:r>
              <a:rPr lang="nl-NL" dirty="0"/>
              <a:t>Afhankelijkheid tussen landen </a:t>
            </a:r>
            <a:r>
              <a:rPr lang="nl-NL" dirty="0" err="1"/>
              <a:t>mbt</a:t>
            </a:r>
            <a:r>
              <a:rPr lang="nl-NL" dirty="0"/>
              <a:t> grondstoffen</a:t>
            </a:r>
          </a:p>
          <a:p>
            <a:r>
              <a:rPr lang="nl-NL" dirty="0"/>
              <a:t>Druk op het milieu</a:t>
            </a:r>
          </a:p>
          <a:p>
            <a:endParaRPr lang="nl-NL" dirty="0"/>
          </a:p>
        </p:txBody>
      </p:sp>
      <p:pic>
        <p:nvPicPr>
          <p:cNvPr id="5" name="Picture 2" descr="Image result for aardbol plastic terneuz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b="16100"/>
          <a:stretch/>
        </p:blipFill>
        <p:spPr bwMode="auto">
          <a:xfrm>
            <a:off x="3482108" y="3976314"/>
            <a:ext cx="4890223" cy="199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 rotWithShape="1">
          <a:blip r:embed="rId3"/>
          <a:srcRect l="11802" t="12248" r="3349" b="5586"/>
          <a:stretch/>
        </p:blipFill>
        <p:spPr bwMode="auto">
          <a:xfrm>
            <a:off x="0" y="0"/>
            <a:ext cx="9258300" cy="633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1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688808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508"/>
            <a:ext cx="9698755" cy="21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1" y="3191522"/>
            <a:ext cx="7519989" cy="22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970" y="488004"/>
            <a:ext cx="7886700" cy="1325563"/>
          </a:xfrm>
        </p:spPr>
        <p:txBody>
          <a:bodyPr>
            <a:norm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Biobased innovaties Westkop</a:t>
            </a: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603"/>
            <a:ext cx="7239000" cy="222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812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610" y="1028700"/>
            <a:ext cx="7886700" cy="1325563"/>
          </a:xfrm>
        </p:spPr>
        <p:txBody>
          <a:bodyPr>
            <a:normAutofit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Duurzaamheid in werken, aanleg en onderhoud</a:t>
            </a:r>
            <a:endParaRPr lang="nl-NL" sz="32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37" y="3083848"/>
            <a:ext cx="3594043" cy="31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" y="2293620"/>
            <a:ext cx="5024078" cy="465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99160"/>
            <a:ext cx="7886700" cy="952500"/>
          </a:xfrm>
        </p:spPr>
        <p:txBody>
          <a:bodyPr>
            <a:normAutofit fontScale="90000"/>
          </a:bodyPr>
          <a:lstStyle/>
          <a:p>
            <a:r>
              <a:rPr lang="nl-NL" sz="3200" b="1" dirty="0" smtClean="0">
                <a:solidFill>
                  <a:srgbClr val="0070C0"/>
                </a:solidFill>
              </a:rPr>
              <a:t>Duurzaamheid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sz="3600" b="1" dirty="0" smtClean="0"/>
              <a:t>Hoe duurzaamheid aanpakken</a:t>
            </a:r>
            <a:r>
              <a:rPr lang="nl-NL" b="1" dirty="0" smtClean="0"/>
              <a:t>:</a:t>
            </a:r>
            <a:br>
              <a:rPr lang="nl-NL" b="1" dirty="0" smtClean="0"/>
            </a:b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Besluiten bestuur</a:t>
            </a:r>
          </a:p>
          <a:p>
            <a:r>
              <a:rPr lang="nl-NL" dirty="0" smtClean="0"/>
              <a:t>Mandaat regelen</a:t>
            </a:r>
          </a:p>
          <a:p>
            <a:r>
              <a:rPr lang="nl-NL" dirty="0" smtClean="0"/>
              <a:t>Opdrachten integraal, dus </a:t>
            </a:r>
            <a:r>
              <a:rPr lang="nl-NL" dirty="0" err="1" smtClean="0"/>
              <a:t>incl</a:t>
            </a:r>
            <a:r>
              <a:rPr lang="nl-NL" dirty="0" smtClean="0"/>
              <a:t> duurzaamheid ( 3 P’s)</a:t>
            </a:r>
          </a:p>
          <a:p>
            <a:r>
              <a:rPr lang="nl-NL" dirty="0" smtClean="0"/>
              <a:t>Processen voorzien van duurzaamheid</a:t>
            </a:r>
          </a:p>
          <a:p>
            <a:r>
              <a:rPr lang="nl-NL" dirty="0" smtClean="0"/>
              <a:t>Pilots starten (alleen of samen met anderen)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En</a:t>
            </a:r>
          </a:p>
          <a:p>
            <a:endParaRPr lang="nl-NL" dirty="0" smtClean="0"/>
          </a:p>
          <a:p>
            <a:r>
              <a:rPr lang="nl-NL" dirty="0" smtClean="0"/>
              <a:t>Vooral doen! </a:t>
            </a:r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72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9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40200">
            <a:off x="3535587" y="3565101"/>
            <a:ext cx="30227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nl-NL" sz="1500" dirty="0"/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389228" y="3633773"/>
            <a:ext cx="18864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7A5928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nl-NL" sz="1350" dirty="0"/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871906" y="4817412"/>
            <a:ext cx="2591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501058" y="4705500"/>
            <a:ext cx="2364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69516" y="4914182"/>
            <a:ext cx="2519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350" dirty="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21802" y="2560234"/>
            <a:ext cx="4368323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Rabobank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Geert Dirkse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100" b="1" i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Rob Gerrits</a:t>
            </a: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Tekstvak 28"/>
          <p:cNvSpPr txBox="1"/>
          <p:nvPr/>
        </p:nvSpPr>
        <p:spPr>
          <a:xfrm rot="16540322">
            <a:off x="2822483" y="3452139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grpSp>
        <p:nvGrpSpPr>
          <p:cNvPr id="31" name="Groep 30"/>
          <p:cNvGrpSpPr/>
          <p:nvPr/>
        </p:nvGrpSpPr>
        <p:grpSpPr>
          <a:xfrm>
            <a:off x="0" y="5927647"/>
            <a:ext cx="9144000" cy="870854"/>
            <a:chOff x="0" y="5838178"/>
            <a:chExt cx="12192000" cy="1161138"/>
          </a:xfrm>
        </p:grpSpPr>
        <p:pic>
          <p:nvPicPr>
            <p:cNvPr id="32" name="Tijdelijke aanduiding voor inhoud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35" name="Afbeelding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36" name="Picture 5" descr="Gerelateerde afbeeldin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39" name="Afbeelding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40" name="Rechte verbindingslijn 39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Tekstvak 25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458076" y="726101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3691810" y="1087115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4322062" y="1463385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  <p:pic>
        <p:nvPicPr>
          <p:cNvPr id="44" name="Afbeelding 4" descr="Afbeeldingsresultaat voor logo provincie zeela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5117" r="15984" b="37399"/>
          <a:stretch>
            <a:fillRect/>
          </a:stretch>
        </p:blipFill>
        <p:spPr bwMode="auto">
          <a:xfrm>
            <a:off x="989507" y="6276203"/>
            <a:ext cx="810707" cy="3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03" y="458391"/>
            <a:ext cx="9372601" cy="382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>
          <a:xfrm>
            <a:off x="1979735" y="4289823"/>
            <a:ext cx="4166088" cy="80891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dirty="0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Master class </a:t>
            </a:r>
            <a:r>
              <a:rPr lang="en-GB" dirty="0" err="1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Circulair</a:t>
            </a:r>
            <a:r>
              <a:rPr lang="en-GB" dirty="0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 </a:t>
            </a:r>
            <a:r>
              <a:rPr lang="en-GB" dirty="0" err="1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bouwen</a:t>
            </a:r>
            <a:r>
              <a:rPr lang="en-GB" dirty="0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 </a:t>
            </a:r>
            <a:r>
              <a:rPr lang="en-GB" dirty="0" err="1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Kloetinge</a:t>
            </a:r>
            <a:r>
              <a:rPr lang="en-GB" dirty="0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, 17 </a:t>
            </a:r>
            <a:r>
              <a:rPr lang="en-GB" dirty="0" err="1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januari</a:t>
            </a:r>
            <a:r>
              <a:rPr lang="en-GB" dirty="0" smtClean="0">
                <a:solidFill>
                  <a:srgbClr val="FFFFFF"/>
                </a:solidFill>
                <a:latin typeface="Myriad-Italic" pitchFamily="2" charset="0"/>
                <a:ea typeface="+mj-ea"/>
                <a:cs typeface="Myriad Pro Light"/>
              </a:rPr>
              <a:t> 2018</a:t>
            </a:r>
            <a:endParaRPr dirty="0">
              <a:solidFill>
                <a:srgbClr val="FFFFFF"/>
              </a:solidFill>
              <a:latin typeface="Myriad-Italic" pitchFamily="2" charset="0"/>
              <a:ea typeface="+mj-ea"/>
              <a:cs typeface="Myriad Pro Light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14655" y="3008083"/>
            <a:ext cx="6153151" cy="1269833"/>
          </a:xfrm>
          <a:solidFill>
            <a:srgbClr val="04169E"/>
          </a:solidFill>
          <a:ln w="85725"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nl-NL" dirty="0" smtClean="0">
                <a:latin typeface="Myriad" panose="02000503050000020004" pitchFamily="2" charset="0"/>
              </a:rPr>
              <a:t>Financieren van Circulaire Vastgoed</a:t>
            </a:r>
            <a:endParaRPr lang="nl-NL" dirty="0">
              <a:latin typeface="Myriad" panose="02000503050000020004" pitchFamily="2" charset="0"/>
              <a:cs typeface="Myriad Pro Light"/>
            </a:endParaRPr>
          </a:p>
        </p:txBody>
      </p:sp>
      <p:sp>
        <p:nvSpPr>
          <p:cNvPr id="147462" name="AutoShape 8" descr="data:image/jpeg;base64,/9j/4AAQSkZJRgABAQAAAQABAAD/2wCEAAkGBhQSEBASDRQSFRAWFhgXFhQUFBcPFxgcFhQVHR0VGBgZHCoeFyAjHBcWIDssIyc1LDguFio2QTYqNSk3LikBCQoKDgwOFA8PGiwdHx8pLSksKSkpKSwpKSwpKSkpKSwpKSkpKSksKSkpKSwtKSkpKSwpLCkpKSksKSksKSwpKf/AABEIACkAwAMBIgACEQEDEQH/xAAbAAABBQEBAAAAAAAAAAAAAAAHAAEDBQYEAv/EAEUQAAECAwQGBgcFBAsBAAAAAAECAwAEEQUGEiEHEzFBUWEiMnGBkbEUM0JScpKhNFN0ssEXI0SCVGJjg5OUosPR4vAW/8QAFwEBAQEBAAAAAAAAAAAAAAAAAQIAA//EABwRAQEAAgMBAQAAAAAAAAAAAAABETECIUESMv/aAAwDAQACEQMRAD8AOEKFCjMUDLTRajzPoXo7rreLXV1a1N1pqqVoc6VPjBNgUadf4D++/wBmK47F0IN03VLkZRSyVKLSCVKOIk02knbGbvzpNRJEsyyUuzNOlU9Bv4qbTy8olVb/AKHYTLwpjDCEor7ygAP+e6MboruaJtxybnAVtoX0QrPWObVLVxAJ8SeEaT2s5GXLZtHptmYDZ2FKvRW/5dhUPGHes225IazFMqSMzhcM0MuKTU+Ag4AU2bIeN9NgNLl6Wg8tLFohCFnJLwOFCj7qgeoedadm8lwLtLVxkFpU7LpAUn1yABRaSevTiN/EHlF7otvMZqSKXlVdYOBSjvTSqVHuqO1JjWexlzem9jMg1rHzVRrgbTTEsjcOWYz2CsCl2+1qWisokkrQN6JcZJ5KdIH6dkc7mO3LVICilk1wqGeBlPtJrlVWRz3q30g3WZZbcu0lqXQENpFAB5k7zD1xbYNm6VttjGlcwTwE0VHwKqGOixNKs3KuBq1G1rSDRWNGpeTt6VCAF/TLYeJnigvhdBqfYKHAA6AdW5TNJ4cwd4jfWdthbWdaLb7SHWFBbaxVKh/7bAp012y+y+2Jd55oahRo24psVxHM0MQ6I7bXLzjsi/UJWVDAfYdbJCgO0A/KDEGnr7Q3+GX+ZUPGY5C6GiVNUIJ90eQiWIZP1bfwp8hE0c1FAtvpYFquTrq5FT4YOHDhmNUMkitE4ss4KUKGXABH/wCVtz35n/Nf94gnrEtlltbrzswltAqpRmjkPmg6GA1pWvUqZfTIydVoQqiwjMuO1ACBnsSfqeUVLaLFVcoTs/NJa9Kmg0kBTqg+5UJ4bciqhA7+EFu2ZGYU62ZdSggAAUURQ8VZ57jnXZSGuRdRMhKpbyLquk6rirh2DYI0MFvZhQ0MFCtK58IeJJQJ9OqxikBvo+e79zBWccCQVKICQKknIADeYBN7bQNsWk21KVLfqm1U2JJqt3s35+7Fcdiru/2IWHZY3Vbxf4K6fWNpowQkWXK4d4UT2lRr9Ye/F2vSLNWwyOk2lKmhzbGQ7xUd8YzQ7e5KAqSfVhqrGyVZZnrN8jXPPieEO43ouQoYQ8QVdeJCTJzQX1dS5X5DAh0TLUEWthr9lSe8B6h8/CNbpZvelmXVKNKq+8KKpngRvJ4E7B4x60R3b1Mm468mipkg0P3aQQkd+JR/mi51E+s1oJSPSJyu5lnD3rcxeSIMlIA1jzSrEtRaHwrUiqFEAqKmjmlYAzURQeBg6y8wlaErbUFIUKhQNQQd4jc95MS0hoUVl47wNSbC3nzkB0U71q3JEQQktAYbyjVf0lutOaE4voTHrT19ob/DL/MqH0X2e5OWk5OPCobKlqVu1jlaJHYCcuFIbTz9ob/DK/MqOs/UT4M8n6tv4U+QiaIZP1bfwp8hE0clFChRy2laKGGnHnjhbQkqUezhzjMzWke+PoUvhaI9KdBDY90CmJw9lR3mMvofud/HTAPBgKqT/WdNdtdg7zGds6Vdty0lKeqloUKwDTVtVOFsEbCc8+NTug6y7CUJShsBKEgAJGQAGwCLvUwNpBChQoggzeex7VlJx2bacccCjXWNDEAkHJtbRBoAMth45ExG3ptmkjC60wV8ek34pzg0nZGWtT1wi5c7TQymLUtW1+ghKtSfZQnUs9qlnNXieyCVcW4CLPSVrIcmViil7kj3EA7Bz2mkaaU6giYQW+GHgY380Vl1apmzcKXScTjROEKNa40H2Vb6bCeEE6FBLggbK6QLTkP3c2lSkjICYQajkHBTF3kx6mNKloTQ1cohKCd7LZdX3E1A8IMNqdSILF6vfF9YzhIbXT0UuvOa+2K4DnqlKK1uH+0O4cq58t5dSmgAAoBsAyj1CiLcqZe+1xm7QbFTgmEA6tzt9lQ3jIdkC9ly1bIOGiw1woZhg8wQKp/0weIje2GGUUF16aZxQwttsBZ3gKX4JrEEldK0rVdS5OKWlv7x4YMIO5tsAZ7BsHMmCpJ+tVF8IbcaG1fYNhNSjCWZZNEDadpUd6lHeTAl050M2wlRpVgjh7Zg1iKS2/WD4f1MHG9mhe1pumEgJDLGQA6ytwj3+3GY+5l/mVG7hGKxAz9zNKb05ONy7jbKUqCiSlRJ6I5xRaWr6B570NhY1LROtoeu5lQV4Jz7zygkWT61Pf5RzOdY9p843WW8Ci62kdUgyWpdlklSsSlqUcSjurTgMouv24zH3LHzKjdwhD0zDsabZhS20lljpLSnrK9pQH6wZIyqNo7R5iNVEcjH/9k="/>
          <p:cNvSpPr>
            <a:spLocks noChangeAspect="1" noChangeArrowheads="1"/>
          </p:cNvSpPr>
          <p:nvPr/>
        </p:nvSpPr>
        <p:spPr bwMode="auto">
          <a:xfrm>
            <a:off x="58615" y="748905"/>
            <a:ext cx="281355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47" tIns="38871" rIns="77747" bIns="38871"/>
          <a:lstStyle>
            <a:lvl1pPr eaLnBrk="0" hangingPunct="0">
              <a:lnSpc>
                <a:spcPct val="110000"/>
              </a:lnSpc>
              <a:spcBef>
                <a:spcPts val="600"/>
              </a:spcBef>
              <a:buFont typeface="Arial" pitchFamily="34" charset="0"/>
              <a:defRPr sz="900" i="1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sz="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6987" eaLnBrk="1" hangingPunct="1">
              <a:lnSpc>
                <a:spcPct val="100000"/>
              </a:lnSpc>
              <a:spcBef>
                <a:spcPct val="0"/>
              </a:spcBef>
            </a:pPr>
            <a:endParaRPr lang="nl-NL" altLang="nl-NL" sz="1500" i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7463" name="AutoShape 10" descr="data:image/jpeg;base64,/9j/4AAQSkZJRgABAQAAAQABAAD/2wCEAAkGBhQSEBASDRQSFRAWFhgXFhQUFBcPFxgcFhQVHR0VGBgZHCoeFyAjHBcWIDssIyc1LDguFio2QTYqNSk3LikBCQoKDgwOFA8PGiwdHx8pLSksKSkpKSwpKSwpKSkpKSwpKSkpKSksKSkpKSwtKSkpKSwpLCkpKSksKSksKSwpKf/AABEIACkAwAMBIgACEQEDEQH/xAAbAAABBQEBAAAAAAAAAAAAAAAHAAEDBQYEAv/EAEUQAAECAwQGBgcFBAsBAAAAAAECAwAEEQUGEiEHEzFBUWEiMnGBkbEUM0JScpKhNFN0ssEXI0SCVGJjg5OUosPR4vAW/8QAFwEBAQEBAAAAAAAAAAAAAAAAAQIAA//EABwRAQEAAgMBAQAAAAAAAAAAAAABETECIUESMv/aAAwDAQACEQMRAD8AOEKFCjMUDLTRajzPoXo7rreLXV1a1N1pqqVoc6VPjBNgUadf4D++/wBmK47F0IN03VLkZRSyVKLSCVKOIk02knbGbvzpNRJEsyyUuzNOlU9Bv4qbTy8olVb/AKHYTLwpjDCEor7ygAP+e6MboruaJtxybnAVtoX0QrPWObVLVxAJ8SeEaT2s5GXLZtHptmYDZ2FKvRW/5dhUPGHes225IazFMqSMzhcM0MuKTU+Ag4AU2bIeN9NgNLl6Wg8tLFohCFnJLwOFCj7qgeoedadm8lwLtLVxkFpU7LpAUn1yABRaSevTiN/EHlF7otvMZqSKXlVdYOBSjvTSqVHuqO1JjWexlzem9jMg1rHzVRrgbTTEsjcOWYz2CsCl2+1qWisokkrQN6JcZJ5KdIH6dkc7mO3LVICilk1wqGeBlPtJrlVWRz3q30g3WZZbcu0lqXQENpFAB5k7zD1xbYNm6VttjGlcwTwE0VHwKqGOixNKs3KuBq1G1rSDRWNGpeTt6VCAF/TLYeJnigvhdBqfYKHAA6AdW5TNJ4cwd4jfWdthbWdaLb7SHWFBbaxVKh/7bAp012y+y+2Jd55oahRo24psVxHM0MQ6I7bXLzjsi/UJWVDAfYdbJCgO0A/KDEGnr7Q3+GX+ZUPGY5C6GiVNUIJ90eQiWIZP1bfwp8hE0c1FAtvpYFquTrq5FT4YOHDhmNUMkitE4ss4KUKGXABH/wCVtz35n/Nf94gnrEtlltbrzswltAqpRmjkPmg6GA1pWvUqZfTIydVoQqiwjMuO1ACBnsSfqeUVLaLFVcoTs/NJa9Kmg0kBTqg+5UJ4bciqhA7+EFu2ZGYU62ZdSggAAUURQ8VZ57jnXZSGuRdRMhKpbyLquk6rirh2DYI0MFvZhQ0MFCtK58IeJJQJ9OqxikBvo+e79zBWccCQVKICQKknIADeYBN7bQNsWk21KVLfqm1U2JJqt3s35+7Fcdiru/2IWHZY3Vbxf4K6fWNpowQkWXK4d4UT2lRr9Ye/F2vSLNWwyOk2lKmhzbGQ7xUd8YzQ7e5KAqSfVhqrGyVZZnrN8jXPPieEO43ouQoYQ8QVdeJCTJzQX1dS5X5DAh0TLUEWthr9lSe8B6h8/CNbpZvelmXVKNKq+8KKpngRvJ4E7B4x60R3b1Mm468mipkg0P3aQQkd+JR/mi51E+s1oJSPSJyu5lnD3rcxeSIMlIA1jzSrEtRaHwrUiqFEAqKmjmlYAzURQeBg6y8wlaErbUFIUKhQNQQd4jc95MS0hoUVl47wNSbC3nzkB0U71q3JEQQktAYbyjVf0lutOaE4voTHrT19ob/DL/MqH0X2e5OWk5OPCobKlqVu1jlaJHYCcuFIbTz9ob/DK/MqOs/UT4M8n6tv4U+QiaIZP1bfwp8hE0clFChRy2laKGGnHnjhbQkqUezhzjMzWke+PoUvhaI9KdBDY90CmJw9lR3mMvofud/HTAPBgKqT/WdNdtdg7zGds6Vdty0lKeqloUKwDTVtVOFsEbCc8+NTug6y7CUJShsBKEgAJGQAGwCLvUwNpBChQoggzeex7VlJx2bacccCjXWNDEAkHJtbRBoAMth45ExG3ptmkjC60wV8ek34pzg0nZGWtT1wi5c7TQymLUtW1+ghKtSfZQnUs9qlnNXieyCVcW4CLPSVrIcmViil7kj3EA7Bz2mkaaU6giYQW+GHgY380Vl1apmzcKXScTjROEKNa40H2Vb6bCeEE6FBLggbK6QLTkP3c2lSkjICYQajkHBTF3kx6mNKloTQ1cohKCd7LZdX3E1A8IMNqdSILF6vfF9YzhIbXT0UuvOa+2K4DnqlKK1uH+0O4cq58t5dSmgAAoBsAyj1CiLcqZe+1xm7QbFTgmEA6tzt9lQ3jIdkC9ly1bIOGiw1woZhg8wQKp/0weIje2GGUUF16aZxQwttsBZ3gKX4JrEEldK0rVdS5OKWlv7x4YMIO5tsAZ7BsHMmCpJ+tVF8IbcaG1fYNhNSjCWZZNEDadpUd6lHeTAl050M2wlRpVgjh7Zg1iKS2/WD4f1MHG9mhe1pumEgJDLGQA6ytwj3+3GY+5l/mVG7hGKxAz9zNKb05ONy7jbKUqCiSlRJ6I5xRaWr6B570NhY1LROtoeu5lQV4Jz7zygkWT61Pf5RzOdY9p843WW8Ci62kdUgyWpdlklSsSlqUcSjurTgMouv24zH3LHzKjdwhD0zDsabZhS20lljpLSnrK9pQH6wZIyqNo7R5iNVEcjH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5765" y="679847"/>
            <a:ext cx="2110155" cy="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47" tIns="38871" rIns="77747" bIns="38871"/>
          <a:lstStyle>
            <a:lvl1pPr eaLnBrk="0" hangingPunct="0">
              <a:lnSpc>
                <a:spcPct val="110000"/>
              </a:lnSpc>
              <a:spcBef>
                <a:spcPts val="600"/>
              </a:spcBef>
              <a:buFont typeface="Arial" pitchFamily="34" charset="0"/>
              <a:defRPr sz="900" i="1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§"/>
              <a:defRPr sz="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300"/>
              </a:spcBef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Verdana" pitchFamily="34" charset="0"/>
              <a:buChar char="–"/>
              <a:defRPr sz="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6987" eaLnBrk="1" hangingPunct="1">
              <a:lnSpc>
                <a:spcPct val="100000"/>
              </a:lnSpc>
              <a:spcBef>
                <a:spcPct val="0"/>
              </a:spcBef>
            </a:pPr>
            <a:endParaRPr lang="nl-NL" altLang="nl-NL" sz="1500" i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7124007" y="4821382"/>
            <a:ext cx="2019993" cy="2036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03" y="4821382"/>
            <a:ext cx="1522000" cy="18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6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ijfhoek 11"/>
          <p:cNvSpPr/>
          <p:nvPr/>
        </p:nvSpPr>
        <p:spPr>
          <a:xfrm rot="10800000">
            <a:off x="4698024" y="3281363"/>
            <a:ext cx="3795347" cy="907256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lIns="71992" tIns="89991" rIns="71992" bIns="89991" anchor="ctr"/>
          <a:lstStyle/>
          <a:p>
            <a:pPr algn="ctr" defTabSz="914273">
              <a:lnSpc>
                <a:spcPct val="110000"/>
              </a:lnSpc>
              <a:defRPr/>
            </a:pPr>
            <a:endParaRPr lang="nl-NL" kern="0" dirty="0">
              <a:solidFill>
                <a:srgbClr val="000000"/>
              </a:solidFill>
              <a:cs typeface="Myriad Pro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196256" y="3501763"/>
            <a:ext cx="3297115" cy="461655"/>
          </a:xfrm>
          <a:prstGeom prst="rect">
            <a:avLst/>
          </a:prstGeom>
          <a:noFill/>
        </p:spPr>
        <p:txBody>
          <a:bodyPr lIns="0" tIns="45715" rIns="0" bIns="45715">
            <a:spAutoFit/>
          </a:bodyPr>
          <a:lstStyle/>
          <a:p>
            <a:pPr algn="ctr" defTabSz="456987">
              <a:defRPr/>
            </a:pPr>
            <a:r>
              <a:rPr lang="nl-NL" sz="2400" dirty="0">
                <a:solidFill>
                  <a:prstClr val="white"/>
                </a:solidFill>
              </a:rPr>
              <a:t>Huis op orde</a:t>
            </a:r>
          </a:p>
        </p:txBody>
      </p:sp>
      <p:sp>
        <p:nvSpPr>
          <p:cNvPr id="29701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dirty="0" smtClean="0"/>
              <a:t/>
            </a:r>
            <a:br>
              <a:rPr lang="nl-NL" altLang="nl-NL" dirty="0" smtClean="0"/>
            </a:br>
            <a:r>
              <a:rPr lang="nl-NL" altLang="nl-NL" dirty="0" smtClean="0"/>
              <a:t>Waarom belangrijk voor Rabobank?</a:t>
            </a:r>
            <a:br>
              <a:rPr lang="nl-NL" altLang="nl-NL" dirty="0" smtClean="0"/>
            </a:br>
            <a:endParaRPr lang="nl-NL" altLang="nl-NL" sz="2800" i="1" dirty="0">
              <a:solidFill>
                <a:schemeClr val="accent2"/>
              </a:solidFill>
            </a:endParaRPr>
          </a:p>
        </p:txBody>
      </p:sp>
      <p:sp>
        <p:nvSpPr>
          <p:cNvPr id="2" name="Vijfhoek 1"/>
          <p:cNvSpPr/>
          <p:nvPr/>
        </p:nvSpPr>
        <p:spPr>
          <a:xfrm rot="10800000">
            <a:off x="4683369" y="2143125"/>
            <a:ext cx="3810000" cy="906067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lIns="71992" tIns="89991" rIns="71992" bIns="89991" anchor="ctr"/>
          <a:lstStyle/>
          <a:p>
            <a:pPr algn="ctr" defTabSz="914273">
              <a:lnSpc>
                <a:spcPct val="110000"/>
              </a:lnSpc>
              <a:defRPr/>
            </a:pPr>
            <a:endParaRPr lang="nl-NL" kern="0" dirty="0">
              <a:solidFill>
                <a:srgbClr val="000000"/>
              </a:solidFill>
              <a:cs typeface="Myriad Pro"/>
            </a:endParaRPr>
          </a:p>
        </p:txBody>
      </p:sp>
      <p:sp>
        <p:nvSpPr>
          <p:cNvPr id="13" name="Vijfhoek 12"/>
          <p:cNvSpPr/>
          <p:nvPr/>
        </p:nvSpPr>
        <p:spPr>
          <a:xfrm rot="10800000">
            <a:off x="4698024" y="4416029"/>
            <a:ext cx="3795347" cy="907256"/>
          </a:xfrm>
          <a:prstGeom prst="homePlate">
            <a:avLst/>
          </a:prstGeom>
          <a:solidFill>
            <a:schemeClr val="accent2"/>
          </a:solidFill>
          <a:ln w="6350" cap="flat" cmpd="sng" algn="ctr">
            <a:noFill/>
            <a:prstDash val="solid"/>
          </a:ln>
          <a:effectLst/>
        </p:spPr>
        <p:txBody>
          <a:bodyPr lIns="71992" tIns="89991" rIns="71992" bIns="89991" anchor="ctr"/>
          <a:lstStyle/>
          <a:p>
            <a:pPr algn="ctr" defTabSz="914273">
              <a:lnSpc>
                <a:spcPct val="110000"/>
              </a:lnSpc>
              <a:defRPr/>
            </a:pPr>
            <a:endParaRPr lang="nl-NL" kern="0" dirty="0">
              <a:solidFill>
                <a:srgbClr val="000000"/>
              </a:solidFill>
              <a:cs typeface="Myriad Pro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196256" y="2355058"/>
            <a:ext cx="3297115" cy="461655"/>
          </a:xfrm>
          <a:prstGeom prst="rect">
            <a:avLst/>
          </a:prstGeom>
          <a:noFill/>
        </p:spPr>
        <p:txBody>
          <a:bodyPr lIns="0" tIns="45715" rIns="0" bIns="45715">
            <a:spAutoFit/>
          </a:bodyPr>
          <a:lstStyle/>
          <a:p>
            <a:pPr algn="ctr" defTabSz="456987">
              <a:defRPr/>
            </a:pPr>
            <a:r>
              <a:rPr lang="nl-NL" sz="2400" dirty="0">
                <a:solidFill>
                  <a:prstClr val="white"/>
                </a:solidFill>
              </a:rPr>
              <a:t>9+ klantbeleving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143371" y="4467802"/>
            <a:ext cx="3267808" cy="830987"/>
          </a:xfrm>
          <a:prstGeom prst="rect">
            <a:avLst/>
          </a:prstGeom>
          <a:noFill/>
        </p:spPr>
        <p:txBody>
          <a:bodyPr lIns="0" tIns="45715" rIns="0" bIns="45715">
            <a:spAutoFit/>
          </a:bodyPr>
          <a:lstStyle/>
          <a:p>
            <a:pPr algn="ctr" defTabSz="456987">
              <a:defRPr/>
            </a:pPr>
            <a:r>
              <a:rPr lang="nl-NL" sz="2400" dirty="0">
                <a:solidFill>
                  <a:prstClr val="white"/>
                </a:solidFill>
              </a:rPr>
              <a:t>Intrinsieke motivatie – betekenisvolle coöperatie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9" y="2005292"/>
            <a:ext cx="3427961" cy="34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9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2" grpId="0" animBg="1"/>
      <p:bldP spid="13" grpId="0" animBg="1"/>
      <p:bldP spid="5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75200" y="1304336"/>
            <a:ext cx="7042587" cy="875509"/>
          </a:xfrm>
        </p:spPr>
        <p:txBody>
          <a:bodyPr>
            <a:normAutofit fontScale="90000"/>
          </a:bodyPr>
          <a:lstStyle/>
          <a:p>
            <a:r>
              <a:rPr lang="nl-NL" sz="3000" dirty="0">
                <a:solidFill>
                  <a:srgbClr val="000099"/>
                </a:solidFill>
              </a:rPr>
              <a:t>We willen graag </a:t>
            </a:r>
            <a:r>
              <a:rPr lang="mr-IN" sz="3000" dirty="0">
                <a:solidFill>
                  <a:srgbClr val="000099"/>
                </a:solidFill>
              </a:rPr>
              <a:t>…</a:t>
            </a:r>
            <a:r>
              <a:rPr lang="nl-NL" sz="3000" dirty="0">
                <a:solidFill>
                  <a:srgbClr val="000099"/>
                </a:solidFill>
              </a:rPr>
              <a:t/>
            </a:r>
            <a:br>
              <a:rPr lang="nl-NL" sz="3000" dirty="0">
                <a:solidFill>
                  <a:srgbClr val="000099"/>
                </a:solidFill>
              </a:rPr>
            </a:br>
            <a:r>
              <a:rPr lang="nl-NL" sz="3000" dirty="0">
                <a:solidFill>
                  <a:srgbClr val="000099"/>
                </a:solidFill>
              </a:rPr>
              <a:t>NL 100% circulair in 2050</a:t>
            </a:r>
            <a:br>
              <a:rPr lang="nl-NL" sz="3000" dirty="0">
                <a:solidFill>
                  <a:srgbClr val="000099"/>
                </a:solidFill>
              </a:rPr>
            </a:br>
            <a:r>
              <a:rPr lang="nl-NL" sz="300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4" name="Rechthoek 13"/>
          <p:cNvSpPr/>
          <p:nvPr/>
        </p:nvSpPr>
        <p:spPr>
          <a:xfrm>
            <a:off x="0" y="2242298"/>
            <a:ext cx="9144000" cy="3758453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84" y="2472015"/>
            <a:ext cx="2331253" cy="3299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1673"/>
            <a:ext cx="4050343" cy="30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2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2242298"/>
            <a:ext cx="9144000" cy="3758453"/>
          </a:xfrm>
          <a:prstGeom prst="rect">
            <a:avLst/>
          </a:prstGeom>
          <a:solidFill>
            <a:schemeClr val="bg2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32896" y="1048543"/>
            <a:ext cx="7042587" cy="875509"/>
          </a:xfrm>
        </p:spPr>
        <p:txBody>
          <a:bodyPr/>
          <a:lstStyle/>
          <a:p>
            <a:r>
              <a:rPr lang="en-GB" altLang="nl-NL" sz="3000" dirty="0">
                <a:solidFill>
                  <a:srgbClr val="000099"/>
                </a:solidFill>
              </a:rPr>
              <a:t>Dilemma’s in de </a:t>
            </a:r>
            <a:r>
              <a:rPr lang="en-GB" altLang="nl-NL" sz="3000" dirty="0" err="1">
                <a:solidFill>
                  <a:srgbClr val="000099"/>
                </a:solidFill>
              </a:rPr>
              <a:t>praktijk</a:t>
            </a:r>
            <a:endParaRPr lang="en-GB" altLang="nl-NL" sz="3000" dirty="0">
              <a:solidFill>
                <a:srgbClr val="000099"/>
              </a:solidFill>
            </a:endParaRPr>
          </a:p>
        </p:txBody>
      </p:sp>
      <p:sp>
        <p:nvSpPr>
          <p:cNvPr id="7" name="Tijdelijke aanduiding voor inhoud 3"/>
          <p:cNvSpPr>
            <a:spLocks noGrp="1"/>
          </p:cNvSpPr>
          <p:nvPr>
            <p:ph sz="quarter" idx="11"/>
          </p:nvPr>
        </p:nvSpPr>
        <p:spPr>
          <a:xfrm>
            <a:off x="720001" y="2624511"/>
            <a:ext cx="8319767" cy="2889179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  <a:tabLst>
                <a:tab pos="266693" algn="l"/>
              </a:tabLst>
            </a:pPr>
            <a:r>
              <a:rPr lang="nl-NL" sz="2400" dirty="0"/>
              <a:t>Wanneer stap je in als bank?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sz="2400" b="1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sz="2400" dirty="0"/>
              <a:t>Wat is </a:t>
            </a:r>
            <a:r>
              <a:rPr lang="nl-NL" sz="2400" dirty="0" smtClean="0"/>
              <a:t>‘</a:t>
            </a:r>
            <a:r>
              <a:rPr lang="nl-NL" sz="2400" dirty="0"/>
              <a:t>goed’ circulair </a:t>
            </a:r>
            <a:r>
              <a:rPr lang="nl-NL" sz="2400" dirty="0" smtClean="0"/>
              <a:t>vastgoed?</a:t>
            </a:r>
            <a:endParaRPr lang="nl-NL" sz="2400" dirty="0"/>
          </a:p>
          <a:p>
            <a:pPr marL="0" indent="0">
              <a:buNone/>
              <a:tabLst>
                <a:tab pos="266693" algn="l"/>
              </a:tabLst>
            </a:pPr>
            <a:endParaRPr lang="nl-NL" sz="2400" dirty="0"/>
          </a:p>
          <a:p>
            <a:pPr marL="0" indent="0">
              <a:buNone/>
              <a:tabLst>
                <a:tab pos="534975" algn="l"/>
              </a:tabLst>
            </a:pPr>
            <a:r>
              <a:rPr lang="nl-NL" sz="2400" dirty="0"/>
              <a:t>Hoe zorgen we voor een nieuwe kijk op </a:t>
            </a:r>
            <a:r>
              <a:rPr lang="nl-NL" sz="2400" dirty="0" smtClean="0"/>
              <a:t>financieren? 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/>
              <a:t>(‘Old school’ </a:t>
            </a:r>
            <a:r>
              <a:rPr lang="nl-NL" sz="2400" dirty="0" err="1"/>
              <a:t>vs</a:t>
            </a:r>
            <a:r>
              <a:rPr lang="nl-NL" sz="2400" dirty="0"/>
              <a:t> ‘New school’)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-407522" y="2702615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#1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-407522" y="3563614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#2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-407522" y="4455781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639440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2242298"/>
            <a:ext cx="9144000" cy="3758453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1" y="1051438"/>
            <a:ext cx="8163132" cy="875509"/>
          </a:xfrm>
        </p:spPr>
        <p:txBody>
          <a:bodyPr>
            <a:normAutofit/>
          </a:bodyPr>
          <a:lstStyle/>
          <a:p>
            <a:r>
              <a:rPr lang="nl-NL" sz="3000" dirty="0" smtClean="0">
                <a:solidFill>
                  <a:srgbClr val="000099"/>
                </a:solidFill>
              </a:rPr>
              <a:t>Wanneer stap je in als bank ?</a:t>
            </a:r>
            <a:endParaRPr lang="nl-NL" sz="3000" dirty="0">
              <a:solidFill>
                <a:srgbClr val="000099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1"/>
          </p:nvPr>
        </p:nvSpPr>
        <p:spPr>
          <a:xfrm>
            <a:off x="1447600" y="2536149"/>
            <a:ext cx="6993899" cy="339082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  <a:tabLst>
                <a:tab pos="266693" algn="l"/>
              </a:tabLst>
            </a:pPr>
            <a:r>
              <a:rPr lang="nl-NL" b="1" dirty="0" smtClean="0"/>
              <a:t>Gesloten kringloop </a:t>
            </a:r>
            <a:r>
              <a:rPr lang="nl-NL" dirty="0" smtClean="0"/>
              <a:t>en </a:t>
            </a:r>
            <a:r>
              <a:rPr lang="nl-NL" b="1" dirty="0" err="1" smtClean="0"/>
              <a:t>waardebehoud</a:t>
            </a:r>
            <a:r>
              <a:rPr lang="nl-NL" b="1" dirty="0" smtClean="0"/>
              <a:t> 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dirty="0" smtClean="0"/>
          </a:p>
          <a:p>
            <a:pPr marL="0" indent="0">
              <a:buNone/>
              <a:tabLst>
                <a:tab pos="266693" algn="l"/>
              </a:tabLst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Een </a:t>
            </a:r>
            <a:r>
              <a:rPr lang="nl-NL" b="1" dirty="0" smtClean="0"/>
              <a:t>aantoonbare vraag </a:t>
            </a:r>
            <a:r>
              <a:rPr lang="nl-NL" dirty="0" smtClean="0"/>
              <a:t>vanuit de markt (belegger) / </a:t>
            </a:r>
            <a:br>
              <a:rPr lang="nl-NL" dirty="0" smtClean="0"/>
            </a:br>
            <a:r>
              <a:rPr lang="nl-NL" dirty="0" smtClean="0"/>
              <a:t>een duidelijk </a:t>
            </a:r>
            <a:r>
              <a:rPr lang="nl-NL" b="1" dirty="0" smtClean="0"/>
              <a:t>verdienmodel </a:t>
            </a:r>
            <a:r>
              <a:rPr lang="nl-NL" dirty="0" smtClean="0"/>
              <a:t>(eigen gebruiker)</a:t>
            </a:r>
            <a:endParaRPr lang="nl-NL" dirty="0"/>
          </a:p>
          <a:p>
            <a:pPr marL="0" indent="0">
              <a:buNone/>
              <a:tabLst>
                <a:tab pos="266693" algn="l"/>
              </a:tabLst>
            </a:pPr>
            <a:endParaRPr lang="nl-NL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O</a:t>
            </a:r>
            <a:r>
              <a:rPr lang="nl-NL" dirty="0" smtClean="0"/>
              <a:t>nderdeel van de lange termijn </a:t>
            </a:r>
            <a:r>
              <a:rPr lang="nl-NL" b="1" dirty="0" smtClean="0"/>
              <a:t>strategie</a:t>
            </a:r>
            <a:r>
              <a:rPr lang="nl-NL" dirty="0" smtClean="0"/>
              <a:t> van de organisatie en </a:t>
            </a:r>
            <a:br>
              <a:rPr lang="nl-NL" dirty="0" smtClean="0"/>
            </a:br>
            <a:r>
              <a:rPr lang="nl-NL" dirty="0" smtClean="0"/>
              <a:t>(volledig) geïntegreerd in de </a:t>
            </a:r>
            <a:r>
              <a:rPr lang="nl-NL" b="1" dirty="0" smtClean="0"/>
              <a:t>operatie</a:t>
            </a:r>
            <a:r>
              <a:rPr lang="nl-NL" dirty="0" smtClean="0"/>
              <a:t> van de organisatie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Bijdrage aan een </a:t>
            </a:r>
            <a:r>
              <a:rPr lang="nl-NL" b="1" dirty="0" smtClean="0"/>
              <a:t>toekomstbestendige wereld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dirty="0" smtClean="0"/>
              <a:t>Betrokkenheid Rabobank zo vroeg mogelijk i.v.m. advies en </a:t>
            </a:r>
            <a:r>
              <a:rPr lang="nl-NL" b="1" dirty="0" smtClean="0"/>
              <a:t>alternatieve financieringsmogelijkheden</a:t>
            </a:r>
            <a:endParaRPr lang="nl-NL" b="1" dirty="0"/>
          </a:p>
        </p:txBody>
      </p:sp>
      <p:sp>
        <p:nvSpPr>
          <p:cNvPr id="8" name="Afgeronde rechthoek 7"/>
          <p:cNvSpPr/>
          <p:nvPr/>
        </p:nvSpPr>
        <p:spPr>
          <a:xfrm>
            <a:off x="-407522" y="1306198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#2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5" y="5192512"/>
            <a:ext cx="441960" cy="5638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3" y="2465704"/>
            <a:ext cx="512064" cy="5120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5" y="3326085"/>
            <a:ext cx="576072" cy="57302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1" y="4216959"/>
            <a:ext cx="40514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5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 vraagt circulair denken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AF82937-4AB6-49FF-A3D9-B63BA241A5A1}" type="datetime1">
              <a:rPr lang="nl-NL" smtClean="0"/>
              <a:t>23-1-2018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 smtClean="0"/>
              <a:t>Dia </a:t>
            </a:r>
            <a:fld id="{526D3BCB-98DC-443D-9DE0-273783419F13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38485"/>
            <a:ext cx="3313168" cy="374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4"/>
          <a:srcRect t="19691" b="15361"/>
          <a:stretch/>
        </p:blipFill>
        <p:spPr>
          <a:xfrm>
            <a:off x="60385" y="1824154"/>
            <a:ext cx="5762445" cy="36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2242298"/>
            <a:ext cx="9144000" cy="3758453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1" y="1051438"/>
            <a:ext cx="8163132" cy="875509"/>
          </a:xfrm>
        </p:spPr>
        <p:txBody>
          <a:bodyPr>
            <a:normAutofit/>
          </a:bodyPr>
          <a:lstStyle/>
          <a:p>
            <a:r>
              <a:rPr lang="nl-NL" sz="3000" dirty="0">
                <a:solidFill>
                  <a:srgbClr val="000099"/>
                </a:solidFill>
              </a:rPr>
              <a:t>Wat is </a:t>
            </a:r>
            <a:r>
              <a:rPr lang="nl-NL" sz="3000" dirty="0" smtClean="0">
                <a:solidFill>
                  <a:srgbClr val="000099"/>
                </a:solidFill>
              </a:rPr>
              <a:t>‘</a:t>
            </a:r>
            <a:r>
              <a:rPr lang="nl-NL" sz="3000" i="1" dirty="0" smtClean="0">
                <a:solidFill>
                  <a:srgbClr val="000099"/>
                </a:solidFill>
              </a:rPr>
              <a:t>goed</a:t>
            </a:r>
            <a:r>
              <a:rPr lang="nl-NL" sz="3000" dirty="0" smtClean="0">
                <a:solidFill>
                  <a:srgbClr val="000099"/>
                </a:solidFill>
              </a:rPr>
              <a:t>’ </a:t>
            </a:r>
            <a:r>
              <a:rPr lang="nl-NL" sz="3000" dirty="0">
                <a:solidFill>
                  <a:srgbClr val="000099"/>
                </a:solidFill>
              </a:rPr>
              <a:t>circulair </a:t>
            </a:r>
            <a:r>
              <a:rPr lang="nl-NL" sz="3000" dirty="0" smtClean="0">
                <a:solidFill>
                  <a:srgbClr val="000099"/>
                </a:solidFill>
              </a:rPr>
              <a:t>vastgoed?</a:t>
            </a:r>
            <a:endParaRPr lang="nl-NL" sz="3000" dirty="0">
              <a:solidFill>
                <a:srgbClr val="000099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1"/>
          </p:nvPr>
        </p:nvSpPr>
        <p:spPr>
          <a:xfrm>
            <a:off x="1403648" y="2242298"/>
            <a:ext cx="6993899" cy="3390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tabLst>
                <a:tab pos="266693" algn="l"/>
              </a:tabLst>
            </a:pPr>
            <a:r>
              <a:rPr lang="nl-NL" sz="7200" dirty="0" smtClean="0"/>
              <a:t>Gebruik van zo veel mogelijk </a:t>
            </a:r>
            <a:r>
              <a:rPr lang="nl-NL" sz="7200" b="1" dirty="0" smtClean="0"/>
              <a:t>bestaande bouwmaterialen </a:t>
            </a:r>
            <a:r>
              <a:rPr lang="nl-NL" sz="7200" dirty="0" smtClean="0"/>
              <a:t>(2</a:t>
            </a:r>
            <a:r>
              <a:rPr lang="nl-NL" sz="7200" baseline="30000" dirty="0" smtClean="0"/>
              <a:t>e</a:t>
            </a:r>
            <a:r>
              <a:rPr lang="nl-NL" sz="7200" dirty="0" smtClean="0"/>
              <a:t> hands materialen)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sz="7200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sz="7200" dirty="0" smtClean="0"/>
              <a:t>Indien nieuw geproduceerde materialen noodzakelijk: </a:t>
            </a:r>
            <a:r>
              <a:rPr lang="nl-NL" sz="7200" b="1" dirty="0" smtClean="0"/>
              <a:t>zo laag mogelijk verbruik</a:t>
            </a:r>
            <a:r>
              <a:rPr lang="nl-NL" sz="7200" dirty="0" smtClean="0"/>
              <a:t> van primaire grondstoffen, zo laag mogelijk energieverbruik en CO2-uitstoot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sz="7200" dirty="0" smtClean="0"/>
          </a:p>
          <a:p>
            <a:pPr marL="0" indent="0">
              <a:buNone/>
              <a:tabLst>
                <a:tab pos="266693" algn="l"/>
              </a:tabLst>
            </a:pPr>
            <a:r>
              <a:rPr lang="nl-NL" sz="7200" dirty="0" smtClean="0"/>
              <a:t>Indien nieuw geproduceerde materialen noodzakelijk: </a:t>
            </a:r>
            <a:r>
              <a:rPr lang="nl-NL" sz="7200" b="1" dirty="0" smtClean="0"/>
              <a:t>zo hoog mogelijke graad van herbruikbaarheid </a:t>
            </a:r>
            <a:r>
              <a:rPr lang="nl-NL" sz="7200" dirty="0" smtClean="0"/>
              <a:t>aan einde technische / economische levensduur 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sz="7200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sz="7200" dirty="0" smtClean="0"/>
              <a:t>Inschakelen van </a:t>
            </a:r>
            <a:r>
              <a:rPr lang="nl-NL" sz="7200" b="1" dirty="0" smtClean="0"/>
              <a:t>lokale en regionale partners </a:t>
            </a:r>
            <a:r>
              <a:rPr lang="nl-NL" sz="7200" dirty="0" smtClean="0"/>
              <a:t>ter beperking transportkosten 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sz="7200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sz="7200" b="1" dirty="0" smtClean="0"/>
              <a:t>Trias energetica </a:t>
            </a:r>
            <a:r>
              <a:rPr lang="nl-NL" sz="7200" dirty="0" smtClean="0"/>
              <a:t>bij exploitatie van gebouw </a:t>
            </a:r>
          </a:p>
          <a:p>
            <a:pPr marL="0" indent="0">
              <a:buNone/>
              <a:tabLst>
                <a:tab pos="266693" algn="l"/>
              </a:tabLst>
            </a:pPr>
            <a:endParaRPr lang="nl-NL" dirty="0"/>
          </a:p>
          <a:p>
            <a:pPr marL="0" indent="0">
              <a:buNone/>
              <a:tabLst>
                <a:tab pos="266693" algn="l"/>
              </a:tabLst>
            </a:pPr>
            <a:endParaRPr lang="nl-NL" dirty="0" smtClean="0"/>
          </a:p>
          <a:p>
            <a:pPr marL="0" indent="0">
              <a:buNone/>
              <a:tabLst>
                <a:tab pos="266693" algn="l"/>
              </a:tabLst>
            </a:pP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  <a:p>
            <a:pPr marL="0" indent="0">
              <a:buNone/>
              <a:tabLst>
                <a:tab pos="266693" algn="l"/>
              </a:tabLst>
            </a:pP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b="1" dirty="0"/>
          </a:p>
        </p:txBody>
      </p:sp>
      <p:sp>
        <p:nvSpPr>
          <p:cNvPr id="8" name="Afgeronde rechthoek 7"/>
          <p:cNvSpPr/>
          <p:nvPr/>
        </p:nvSpPr>
        <p:spPr>
          <a:xfrm>
            <a:off x="-407522" y="1306198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#2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0" y="5046025"/>
            <a:ext cx="441960" cy="5638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3" y="2242298"/>
            <a:ext cx="512064" cy="5120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5" y="3191899"/>
            <a:ext cx="576072" cy="57302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0" y="4108882"/>
            <a:ext cx="405149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528894" y="365126"/>
            <a:ext cx="7886700" cy="1325563"/>
          </a:xfrm>
        </p:spPr>
        <p:txBody>
          <a:bodyPr/>
          <a:lstStyle/>
          <a:p>
            <a:r>
              <a:rPr lang="nl-NL" altLang="nl-NL" dirty="0" smtClean="0"/>
              <a:t>Circulaire Business Modellen</a:t>
            </a:r>
          </a:p>
        </p:txBody>
      </p:sp>
      <p:sp>
        <p:nvSpPr>
          <p:cNvPr id="4" name="Afgeronde rechthoek 3"/>
          <p:cNvSpPr>
            <a:spLocks noChangeArrowheads="1"/>
          </p:cNvSpPr>
          <p:nvPr/>
        </p:nvSpPr>
        <p:spPr bwMode="auto">
          <a:xfrm>
            <a:off x="603564" y="1876425"/>
            <a:ext cx="5908431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rnd" algn="ctr">
            <a:solidFill>
              <a:srgbClr val="EAEAEA"/>
            </a:solidFill>
            <a:round/>
            <a:headEnd/>
            <a:tailEnd/>
          </a:ln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2000">
                <a:solidFill>
                  <a:schemeClr val="tx1"/>
                </a:solidFill>
                <a:latin typeface="Corbel" pitchFamily="34" charset="0"/>
                <a:ea typeface="Myriad Pro Light"/>
                <a:cs typeface="Myriad Pro Ligh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Lucida Grande"/>
              <a:buChar char="•"/>
              <a:defRPr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1600"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Arial" pitchFamily="34" charset="0"/>
              <a:defRPr sz="2000" b="1" i="1">
                <a:solidFill>
                  <a:schemeClr val="accent2"/>
                </a:solidFill>
                <a:latin typeface="Corbel" pitchFamily="34" charset="0"/>
                <a:ea typeface="Myriad Pro Light"/>
                <a:cs typeface="Myriad Pro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9pPr>
          </a:lstStyle>
          <a:p>
            <a:pPr defTabSz="456987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Circulair ontwerp (design 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disassembly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Afgeronde rechthoek 8"/>
          <p:cNvSpPr>
            <a:spLocks noChangeArrowheads="1"/>
          </p:cNvSpPr>
          <p:nvPr/>
        </p:nvSpPr>
        <p:spPr bwMode="auto">
          <a:xfrm>
            <a:off x="594772" y="2677716"/>
            <a:ext cx="5917223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rnd" algn="ctr">
            <a:solidFill>
              <a:srgbClr val="EAEAEA"/>
            </a:solidFill>
            <a:round/>
            <a:headEnd/>
            <a:tailEnd/>
          </a:ln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2000">
                <a:solidFill>
                  <a:schemeClr val="tx1"/>
                </a:solidFill>
                <a:latin typeface="Corbel" pitchFamily="34" charset="0"/>
                <a:ea typeface="Myriad Pro Light"/>
                <a:cs typeface="Myriad Pro Ligh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Lucida Grande"/>
              <a:buChar char="•"/>
              <a:defRPr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1600"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Arial" pitchFamily="34" charset="0"/>
              <a:defRPr sz="2000" b="1" i="1">
                <a:solidFill>
                  <a:schemeClr val="accent2"/>
                </a:solidFill>
                <a:latin typeface="Corbel" pitchFamily="34" charset="0"/>
                <a:ea typeface="Myriad Pro Light"/>
                <a:cs typeface="Myriad Pro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9pPr>
          </a:lstStyle>
          <a:p>
            <a:pPr defTabSz="456987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Hergebruik van grondstoffen (</a:t>
            </a:r>
            <a:r>
              <a:rPr lang="nl-NL" altLang="nl-NL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recycle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upcycle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Afgeronde rechthoek 9"/>
          <p:cNvSpPr>
            <a:spLocks noChangeArrowheads="1"/>
          </p:cNvSpPr>
          <p:nvPr/>
        </p:nvSpPr>
        <p:spPr bwMode="auto">
          <a:xfrm>
            <a:off x="603562" y="3479007"/>
            <a:ext cx="5918688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rnd" algn="ctr">
            <a:solidFill>
              <a:srgbClr val="EAEAEA"/>
            </a:solidFill>
            <a:round/>
            <a:headEnd/>
            <a:tailEnd/>
          </a:ln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2000">
                <a:solidFill>
                  <a:schemeClr val="tx1"/>
                </a:solidFill>
                <a:latin typeface="Corbel" pitchFamily="34" charset="0"/>
                <a:ea typeface="Myriad Pro Light"/>
                <a:cs typeface="Myriad Pro Ligh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Lucida Grande"/>
              <a:buChar char="•"/>
              <a:defRPr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1600"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Arial" pitchFamily="34" charset="0"/>
              <a:defRPr sz="2000" b="1" i="1">
                <a:solidFill>
                  <a:schemeClr val="accent2"/>
                </a:solidFill>
                <a:latin typeface="Corbel" pitchFamily="34" charset="0"/>
                <a:ea typeface="Myriad Pro Light"/>
                <a:cs typeface="Myriad Pro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9pPr>
          </a:lstStyle>
          <a:p>
            <a:pPr defTabSz="456987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Verlengen levensduur (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maintain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refurbish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Afgeronde rechthoek 10"/>
          <p:cNvSpPr>
            <a:spLocks noChangeArrowheads="1"/>
          </p:cNvSpPr>
          <p:nvPr/>
        </p:nvSpPr>
        <p:spPr bwMode="auto">
          <a:xfrm>
            <a:off x="603562" y="4267200"/>
            <a:ext cx="5918688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rnd" algn="ctr">
            <a:solidFill>
              <a:srgbClr val="EAEAEA"/>
            </a:solidFill>
            <a:round/>
            <a:headEnd/>
            <a:tailEnd/>
          </a:ln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2000">
                <a:solidFill>
                  <a:schemeClr val="tx1"/>
                </a:solidFill>
                <a:latin typeface="Corbel" pitchFamily="34" charset="0"/>
                <a:ea typeface="Myriad Pro Light"/>
                <a:cs typeface="Myriad Pro Ligh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Lucida Grande"/>
              <a:buChar char="•"/>
              <a:defRPr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1600"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Arial" pitchFamily="34" charset="0"/>
              <a:defRPr sz="2000" b="1" i="1">
                <a:solidFill>
                  <a:schemeClr val="accent2"/>
                </a:solidFill>
                <a:latin typeface="Corbel" pitchFamily="34" charset="0"/>
                <a:ea typeface="Myriad Pro Light"/>
                <a:cs typeface="Myriad Pro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9pPr>
          </a:lstStyle>
          <a:p>
            <a:pPr defTabSz="456987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Deelplatform (re-</a:t>
            </a:r>
            <a:r>
              <a:rPr lang="nl-NL" altLang="nl-NL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use</a:t>
            </a: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" name="Afgeronde rechthoek 11"/>
          <p:cNvSpPr>
            <a:spLocks noChangeArrowheads="1"/>
          </p:cNvSpPr>
          <p:nvPr/>
        </p:nvSpPr>
        <p:spPr bwMode="auto">
          <a:xfrm>
            <a:off x="603562" y="5070872"/>
            <a:ext cx="5918688" cy="68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rnd" algn="ctr">
            <a:solidFill>
              <a:srgbClr val="EAEAEA"/>
            </a:solidFill>
            <a:round/>
            <a:headEnd/>
            <a:tailEnd/>
          </a:ln>
        </p:spPr>
        <p:txBody>
          <a:bodyPr lIns="91431" tIns="45715" rIns="91431" bIns="45715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2000">
                <a:solidFill>
                  <a:schemeClr val="tx1"/>
                </a:solidFill>
                <a:latin typeface="Corbel" pitchFamily="34" charset="0"/>
                <a:ea typeface="Myriad Pro Light"/>
                <a:cs typeface="Myriad Pro Ligh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Lucida Grande"/>
              <a:buChar char="•"/>
              <a:defRPr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Lucida Grande"/>
              <a:buChar char="•"/>
              <a:defRPr sz="1600">
                <a:solidFill>
                  <a:srgbClr val="000000"/>
                </a:solidFill>
                <a:latin typeface="Corbel" pitchFamily="34" charset="0"/>
                <a:ea typeface="Myriad Pro Light"/>
                <a:cs typeface="Myriad Pro Light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6600"/>
              </a:buClr>
              <a:buFont typeface="Arial" pitchFamily="34" charset="0"/>
              <a:defRPr sz="2000" b="1" i="1">
                <a:solidFill>
                  <a:schemeClr val="accent2"/>
                </a:solidFill>
                <a:latin typeface="Corbel" pitchFamily="34" charset="0"/>
                <a:ea typeface="Myriad Pro Light"/>
                <a:cs typeface="Myriad Pro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b="1" i="1">
                <a:solidFill>
                  <a:schemeClr val="tx2"/>
                </a:solidFill>
                <a:latin typeface="Corbel" pitchFamily="34" charset="0"/>
                <a:ea typeface="Myriad Pro Light"/>
                <a:cs typeface="Myriad Pro Light"/>
              </a:defRPr>
            </a:lvl9pPr>
          </a:lstStyle>
          <a:p>
            <a:pPr defTabSz="456987" eaLnBrk="1" hangingPunct="1">
              <a:spcBef>
                <a:spcPct val="0"/>
              </a:spcBef>
              <a:buClrTx/>
              <a:buSzTx/>
              <a:buNone/>
            </a:pPr>
            <a:r>
              <a:rPr lang="nl-NL" altLang="nl-NL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Product als dienst (product as a service) </a:t>
            </a:r>
          </a:p>
        </p:txBody>
      </p:sp>
    </p:spTree>
    <p:extLst>
      <p:ext uri="{BB962C8B-B14F-4D97-AF65-F5344CB8AC3E}">
        <p14:creationId xmlns:p14="http://schemas.microsoft.com/office/powerpoint/2010/main" val="4081280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0" y="2256182"/>
            <a:ext cx="4279392" cy="3744569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401312" y="2256182"/>
            <a:ext cx="4741067" cy="3758453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001" y="1048543"/>
            <a:ext cx="6537532" cy="8755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69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+mj-lt"/>
                <a:ea typeface="+mj-ea"/>
                <a:cs typeface="Myriad Pro Light"/>
              </a:defRPr>
            </a:lvl1pPr>
          </a:lstStyle>
          <a:p>
            <a:r>
              <a:rPr lang="nl-NL" sz="3000" dirty="0">
                <a:solidFill>
                  <a:srgbClr val="000099"/>
                </a:solidFill>
              </a:rPr>
              <a:t>‘Old school’ </a:t>
            </a:r>
            <a:r>
              <a:rPr lang="nl-NL" sz="3000" dirty="0" err="1">
                <a:solidFill>
                  <a:srgbClr val="000099"/>
                </a:solidFill>
              </a:rPr>
              <a:t>vs</a:t>
            </a:r>
            <a:r>
              <a:rPr lang="nl-NL" sz="3000" dirty="0">
                <a:solidFill>
                  <a:srgbClr val="000099"/>
                </a:solidFill>
              </a:rPr>
              <a:t> ‘New school’</a:t>
            </a:r>
            <a:endParaRPr lang="en-GB" altLang="nl-NL" sz="3000" dirty="0">
              <a:solidFill>
                <a:srgbClr val="000099"/>
              </a:solidFill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-407522" y="1306198"/>
            <a:ext cx="980868" cy="300399"/>
          </a:xfrm>
          <a:prstGeom prst="roundRect">
            <a:avLst/>
          </a:prstGeom>
          <a:solidFill>
            <a:srgbClr val="FF6600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456987"/>
            <a:r>
              <a:rPr lang="nl-NL" sz="2000" dirty="0">
                <a:solidFill>
                  <a:prstClr val="white"/>
                </a:solidFill>
              </a:rPr>
              <a:t>#3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1"/>
          </p:nvPr>
        </p:nvSpPr>
        <p:spPr>
          <a:xfrm>
            <a:off x="756384" y="3882368"/>
            <a:ext cx="3431568" cy="1606481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266693" algn="l"/>
              </a:tabLst>
            </a:pPr>
            <a:r>
              <a:rPr lang="nl-NL" sz="1800" dirty="0"/>
              <a:t>Gericht op historische financials</a:t>
            </a:r>
          </a:p>
          <a:p>
            <a:pPr>
              <a:tabLst>
                <a:tab pos="266693" algn="l"/>
              </a:tabLst>
            </a:pPr>
            <a:r>
              <a:rPr lang="nl-NL" sz="1800" dirty="0"/>
              <a:t>Financieren van assets</a:t>
            </a:r>
          </a:p>
          <a:p>
            <a:pPr>
              <a:tabLst>
                <a:tab pos="266693" algn="l"/>
              </a:tabLst>
            </a:pPr>
            <a:r>
              <a:rPr lang="nl-NL" sz="1800" dirty="0"/>
              <a:t>Financieel rendement</a:t>
            </a:r>
          </a:p>
          <a:p>
            <a:pPr>
              <a:tabLst>
                <a:tab pos="266693" algn="l"/>
              </a:tabLst>
            </a:pPr>
            <a:r>
              <a:rPr lang="nl-NL" sz="1800" dirty="0"/>
              <a:t>Eigenaar = 1 bedrijf </a:t>
            </a:r>
          </a:p>
          <a:p>
            <a:pPr>
              <a:tabLst>
                <a:tab pos="266693" algn="l"/>
              </a:tabLst>
            </a:pPr>
            <a:r>
              <a:rPr lang="nl-NL" sz="1800" dirty="0"/>
              <a:t>Korte looptijden</a:t>
            </a:r>
          </a:p>
          <a:p>
            <a:pPr>
              <a:tabLst>
                <a:tab pos="266693" algn="l"/>
              </a:tabLst>
            </a:pPr>
            <a:endParaRPr lang="nl-NL" sz="1800" dirty="0"/>
          </a:p>
          <a:p>
            <a:pPr>
              <a:tabLst>
                <a:tab pos="266693" algn="l"/>
              </a:tabLst>
            </a:pPr>
            <a:endParaRPr lang="nl-NL" sz="1800" dirty="0"/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>
          <a:xfrm>
            <a:off x="4639428" y="3876190"/>
            <a:ext cx="4418075" cy="18312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Lucida Grande"/>
              <a:buChar char="•"/>
              <a:tabLst/>
              <a:defRPr kumimoji="0" lang="nl-NL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yriad Pro Light" pitchFamily="34" charset="0"/>
              </a:defRPr>
            </a:lvl1pPr>
            <a:lvl2pPr marL="432000" marR="0" indent="-216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Lucida Grande"/>
              <a:buChar char="•"/>
              <a:tabLst/>
              <a:def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Myriad Pro Light" pitchFamily="34" charset="0"/>
              </a:defRPr>
            </a:lvl2pPr>
            <a:lvl3pPr marL="648000" marR="0" indent="-216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Lucida Grande"/>
              <a:buChar char="•"/>
              <a:tabLst/>
              <a:def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Mongolian Baiti" pitchFamily="66" charset="0"/>
              </a:defRPr>
            </a:lvl3pPr>
            <a:lvl4pPr marL="864000" marR="0" indent="-216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E6A71"/>
              </a:buClr>
              <a:buSzPct val="80000"/>
              <a:buFont typeface="Arial" pitchFamily="34" charset="0"/>
              <a:buChar char="•"/>
              <a:tabLst/>
              <a:def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ongolian Baiti" pitchFamily="66" charset="0"/>
              </a:defRPr>
            </a:lvl4pPr>
            <a:lvl5pPr marL="1588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lang="nl-NL" sz="18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Mongolian Baiti" pitchFamily="66" charset="0"/>
              </a:defRPr>
            </a:lvl5pPr>
            <a:lvl6pPr marL="177800" indent="-177800" algn="l" defTabSz="45699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7800" indent="-177800" algn="l" defTabSz="45699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95" indent="-228500" algn="l" defTabSz="45699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95" indent="-228500" algn="l" defTabSz="45699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D6400"/>
              </a:buClr>
              <a:tabLst>
                <a:tab pos="266693" algn="l"/>
              </a:tabLst>
            </a:pPr>
            <a:r>
              <a:rPr sz="1800" dirty="0">
                <a:solidFill>
                  <a:prstClr val="black"/>
                </a:solidFill>
              </a:rPr>
              <a:t>Gericht op toekomstige cash flow</a:t>
            </a:r>
          </a:p>
          <a:p>
            <a:pPr>
              <a:buClr>
                <a:srgbClr val="FD6400"/>
              </a:buClr>
              <a:tabLst>
                <a:tab pos="266693" algn="l"/>
              </a:tabLst>
            </a:pPr>
            <a:r>
              <a:rPr sz="1800" dirty="0">
                <a:solidFill>
                  <a:prstClr val="black"/>
                </a:solidFill>
              </a:rPr>
              <a:t>Financieren van dienst / platform</a:t>
            </a:r>
          </a:p>
          <a:p>
            <a:pPr>
              <a:buClr>
                <a:srgbClr val="FD6400"/>
              </a:buClr>
              <a:tabLst>
                <a:tab pos="266693" algn="l"/>
              </a:tabLst>
            </a:pPr>
            <a:r>
              <a:rPr sz="1800" dirty="0">
                <a:solidFill>
                  <a:prstClr val="black"/>
                </a:solidFill>
              </a:rPr>
              <a:t>Ook maatschappelijk en milieu rendement</a:t>
            </a:r>
          </a:p>
          <a:p>
            <a:pPr>
              <a:buClr>
                <a:srgbClr val="FD6400"/>
              </a:buClr>
              <a:tabLst>
                <a:tab pos="266693" algn="l"/>
              </a:tabLst>
            </a:pPr>
            <a:r>
              <a:rPr sz="1800" dirty="0">
                <a:solidFill>
                  <a:prstClr val="black"/>
                </a:solidFill>
              </a:rPr>
              <a:t>Eigenaar = samenwerking meerdere partijen</a:t>
            </a:r>
          </a:p>
          <a:p>
            <a:pPr>
              <a:buClr>
                <a:srgbClr val="FD6400"/>
              </a:buClr>
              <a:tabLst>
                <a:tab pos="266693" algn="l"/>
              </a:tabLst>
            </a:pPr>
            <a:r>
              <a:rPr sz="1800" dirty="0">
                <a:solidFill>
                  <a:prstClr val="black"/>
                </a:solidFill>
              </a:rPr>
              <a:t>Financieren van gehele levensduur (lange looptijden)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28" y="2310200"/>
            <a:ext cx="1620637" cy="16206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90" y="2335922"/>
            <a:ext cx="2273845" cy="134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42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itle 1"/>
          <p:cNvSpPr>
            <a:spLocks noGrp="1"/>
          </p:cNvSpPr>
          <p:nvPr>
            <p:ph type="title"/>
          </p:nvPr>
        </p:nvSpPr>
        <p:spPr>
          <a:xfrm>
            <a:off x="367131" y="1048543"/>
            <a:ext cx="7042587" cy="875509"/>
          </a:xfrm>
        </p:spPr>
        <p:txBody>
          <a:bodyPr/>
          <a:lstStyle/>
          <a:p>
            <a:r>
              <a:rPr lang="en-GB" altLang="nl-NL" sz="3000" dirty="0" err="1">
                <a:solidFill>
                  <a:srgbClr val="000099"/>
                </a:solidFill>
              </a:rPr>
              <a:t>Belemmeringen</a:t>
            </a:r>
            <a:r>
              <a:rPr lang="en-GB" altLang="nl-NL" sz="3000" dirty="0">
                <a:solidFill>
                  <a:srgbClr val="000099"/>
                </a:solidFill>
              </a:rPr>
              <a:t> of </a:t>
            </a:r>
            <a:r>
              <a:rPr lang="en-GB" altLang="nl-NL" sz="3000" dirty="0" err="1">
                <a:solidFill>
                  <a:srgbClr val="000099"/>
                </a:solidFill>
              </a:rPr>
              <a:t>kansen</a:t>
            </a:r>
            <a:r>
              <a:rPr lang="en-GB" altLang="nl-NL" sz="3000" dirty="0">
                <a:solidFill>
                  <a:srgbClr val="000099"/>
                </a:solidFill>
              </a:rPr>
              <a:t>?!</a:t>
            </a:r>
          </a:p>
        </p:txBody>
      </p:sp>
      <p:sp>
        <p:nvSpPr>
          <p:cNvPr id="16" name="Rechthoek 15"/>
          <p:cNvSpPr/>
          <p:nvPr/>
        </p:nvSpPr>
        <p:spPr>
          <a:xfrm>
            <a:off x="0" y="2260192"/>
            <a:ext cx="9144000" cy="3758453"/>
          </a:xfrm>
          <a:prstGeom prst="rect">
            <a:avLst/>
          </a:prstGeom>
          <a:solidFill>
            <a:srgbClr val="EAEAEA"/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987"/>
            <a:endParaRPr lang="nl-NL">
              <a:solidFill>
                <a:srgbClr val="5E6A7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5201" y="2433169"/>
            <a:ext cx="7671340" cy="8269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69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+mj-lt"/>
                <a:ea typeface="+mj-ea"/>
                <a:cs typeface="Myriad Pro Light"/>
              </a:defRPr>
            </a:lvl1pPr>
          </a:lstStyle>
          <a:p>
            <a:r>
              <a:rPr lang="en-GB" altLang="nl-NL" sz="2000" dirty="0" err="1">
                <a:solidFill>
                  <a:prstClr val="black"/>
                </a:solidFill>
              </a:rPr>
              <a:t>Belangrijke</a:t>
            </a:r>
            <a:r>
              <a:rPr lang="en-GB" altLang="nl-NL" sz="2000" dirty="0">
                <a:solidFill>
                  <a:prstClr val="black"/>
                </a:solidFill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</a:rPr>
              <a:t>discussies</a:t>
            </a:r>
            <a:r>
              <a:rPr lang="en-GB" altLang="nl-NL" sz="2000" dirty="0">
                <a:solidFill>
                  <a:prstClr val="black"/>
                </a:solidFill>
              </a:rPr>
              <a:t> met </a:t>
            </a:r>
            <a:r>
              <a:rPr lang="en-GB" altLang="nl-NL" sz="2000" dirty="0" err="1">
                <a:solidFill>
                  <a:prstClr val="black"/>
                </a:solidFill>
              </a:rPr>
              <a:t>onze</a:t>
            </a:r>
            <a:r>
              <a:rPr lang="en-GB" altLang="nl-NL" sz="2000" dirty="0">
                <a:solidFill>
                  <a:prstClr val="black"/>
                </a:solidFill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</a:rPr>
              <a:t>klanten</a:t>
            </a:r>
            <a:r>
              <a:rPr lang="en-GB" altLang="nl-NL" sz="2000" dirty="0">
                <a:solidFill>
                  <a:prstClr val="black"/>
                </a:solidFill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</a:rPr>
              <a:t>en</a:t>
            </a:r>
            <a:r>
              <a:rPr lang="en-GB" altLang="nl-NL" sz="2000" dirty="0">
                <a:solidFill>
                  <a:prstClr val="black"/>
                </a:solidFill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</a:rPr>
              <a:t>binnen</a:t>
            </a:r>
            <a:r>
              <a:rPr lang="en-GB" altLang="nl-NL" sz="2000" dirty="0">
                <a:solidFill>
                  <a:prstClr val="black"/>
                </a:solidFill>
              </a:rPr>
              <a:t> de bank</a:t>
            </a:r>
          </a:p>
        </p:txBody>
      </p:sp>
      <p:grpSp>
        <p:nvGrpSpPr>
          <p:cNvPr id="87" name="Groeperen 86"/>
          <p:cNvGrpSpPr/>
          <p:nvPr/>
        </p:nvGrpSpPr>
        <p:grpSpPr>
          <a:xfrm>
            <a:off x="464963" y="3764342"/>
            <a:ext cx="1919663" cy="1331756"/>
            <a:chOff x="464962" y="2907091"/>
            <a:chExt cx="1919663" cy="1331756"/>
          </a:xfrm>
        </p:grpSpPr>
        <p:sp>
          <p:nvSpPr>
            <p:cNvPr id="22" name="Rechthoek 21"/>
            <p:cNvSpPr/>
            <p:nvPr/>
          </p:nvSpPr>
          <p:spPr>
            <a:xfrm>
              <a:off x="464962" y="2907091"/>
              <a:ext cx="1919083" cy="1331756"/>
            </a:xfrm>
            <a:prstGeom prst="rect">
              <a:avLst/>
            </a:prstGeom>
            <a:solidFill>
              <a:schemeClr val="bg1"/>
            </a:solidFill>
            <a:ln w="127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6987"/>
              <a:endParaRPr lang="nl-NL">
                <a:solidFill>
                  <a:srgbClr val="5E6A71"/>
                </a:solidFill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465541" y="3840318"/>
              <a:ext cx="1919084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rIns="0" rtlCol="0" anchor="t" anchorCtr="0">
              <a:spAutoFit/>
            </a:bodyPr>
            <a:lstStyle/>
            <a:p>
              <a:pPr algn="ctr" defTabSz="456987"/>
              <a:r>
                <a:rPr lang="nl-NL" sz="1600" dirty="0">
                  <a:solidFill>
                    <a:srgbClr val="000099"/>
                  </a:solidFill>
                </a:rPr>
                <a:t>Houding ≠ Gedrag </a:t>
              </a: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568" y="3019933"/>
              <a:ext cx="853118" cy="782025"/>
            </a:xfrm>
            <a:prstGeom prst="rect">
              <a:avLst/>
            </a:prstGeom>
          </p:spPr>
        </p:pic>
      </p:grpSp>
      <p:grpSp>
        <p:nvGrpSpPr>
          <p:cNvPr id="85" name="Groeperen 84"/>
          <p:cNvGrpSpPr/>
          <p:nvPr/>
        </p:nvGrpSpPr>
        <p:grpSpPr>
          <a:xfrm>
            <a:off x="6876256" y="3778172"/>
            <a:ext cx="1919083" cy="1331756"/>
            <a:chOff x="4733352" y="2907091"/>
            <a:chExt cx="1919083" cy="1331756"/>
          </a:xfrm>
        </p:grpSpPr>
        <p:sp>
          <p:nvSpPr>
            <p:cNvPr id="48" name="Rechthoek 47"/>
            <p:cNvSpPr/>
            <p:nvPr/>
          </p:nvSpPr>
          <p:spPr>
            <a:xfrm>
              <a:off x="4733352" y="2907091"/>
              <a:ext cx="1919083" cy="1331756"/>
            </a:xfrm>
            <a:prstGeom prst="rect">
              <a:avLst/>
            </a:prstGeom>
            <a:solidFill>
              <a:schemeClr val="bg1"/>
            </a:solidFill>
            <a:ln w="127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6987"/>
              <a:endParaRPr lang="nl-NL">
                <a:solidFill>
                  <a:srgbClr val="5E6A71"/>
                </a:solidFill>
              </a:endParaRP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4733352" y="3840318"/>
              <a:ext cx="185342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rIns="0" rtlCol="0" anchor="t" anchorCtr="0">
              <a:spAutoFit/>
            </a:bodyPr>
            <a:lstStyle/>
            <a:p>
              <a:pPr algn="ctr" defTabSz="456987"/>
              <a:r>
                <a:rPr lang="nl-NL" sz="1600" dirty="0">
                  <a:solidFill>
                    <a:srgbClr val="000099"/>
                  </a:solidFill>
                </a:rPr>
                <a:t>Rendement?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812" y="3019933"/>
              <a:ext cx="777584" cy="869280"/>
            </a:xfrm>
            <a:prstGeom prst="rect">
              <a:avLst/>
            </a:prstGeom>
          </p:spPr>
        </p:pic>
      </p:grpSp>
      <p:grpSp>
        <p:nvGrpSpPr>
          <p:cNvPr id="84" name="Groeperen 83"/>
          <p:cNvGrpSpPr/>
          <p:nvPr/>
        </p:nvGrpSpPr>
        <p:grpSpPr>
          <a:xfrm>
            <a:off x="2578918" y="3764342"/>
            <a:ext cx="1988125" cy="1331756"/>
            <a:chOff x="2578917" y="2907091"/>
            <a:chExt cx="1988125" cy="1331756"/>
          </a:xfrm>
        </p:grpSpPr>
        <p:sp>
          <p:nvSpPr>
            <p:cNvPr id="47" name="Rechthoek 46"/>
            <p:cNvSpPr/>
            <p:nvPr/>
          </p:nvSpPr>
          <p:spPr>
            <a:xfrm>
              <a:off x="2583753" y="2907091"/>
              <a:ext cx="1919083" cy="1331756"/>
            </a:xfrm>
            <a:prstGeom prst="rect">
              <a:avLst/>
            </a:prstGeom>
            <a:solidFill>
              <a:schemeClr val="bg1"/>
            </a:solidFill>
            <a:ln w="127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6987"/>
              <a:endParaRPr lang="nl-NL">
                <a:solidFill>
                  <a:srgbClr val="5E6A71"/>
                </a:solidFill>
              </a:endParaRP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2578917" y="3840318"/>
              <a:ext cx="1988125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rIns="0" rtlCol="0" anchor="t" anchorCtr="0">
              <a:spAutoFit/>
            </a:bodyPr>
            <a:lstStyle/>
            <a:p>
              <a:pPr algn="ctr" defTabSz="456987"/>
              <a:r>
                <a:rPr lang="nl-NL" sz="1600" dirty="0">
                  <a:solidFill>
                    <a:srgbClr val="000099"/>
                  </a:solidFill>
                </a:rPr>
                <a:t>Wie wordt eigenaar?</a:t>
              </a: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46" y="3047442"/>
              <a:ext cx="843605" cy="814262"/>
            </a:xfrm>
            <a:prstGeom prst="rect">
              <a:avLst/>
            </a:prstGeom>
          </p:spPr>
        </p:pic>
      </p:grpSp>
      <p:grpSp>
        <p:nvGrpSpPr>
          <p:cNvPr id="86" name="Groeperen 85"/>
          <p:cNvGrpSpPr/>
          <p:nvPr/>
        </p:nvGrpSpPr>
        <p:grpSpPr>
          <a:xfrm>
            <a:off x="4716016" y="3699074"/>
            <a:ext cx="1919083" cy="1410854"/>
            <a:chOff x="6847307" y="2827992"/>
            <a:chExt cx="1919083" cy="1410855"/>
          </a:xfrm>
        </p:grpSpPr>
        <p:sp>
          <p:nvSpPr>
            <p:cNvPr id="49" name="Rechthoek 48"/>
            <p:cNvSpPr/>
            <p:nvPr/>
          </p:nvSpPr>
          <p:spPr>
            <a:xfrm>
              <a:off x="6847307" y="2907091"/>
              <a:ext cx="1919083" cy="1331756"/>
            </a:xfrm>
            <a:prstGeom prst="rect">
              <a:avLst/>
            </a:prstGeom>
            <a:solidFill>
              <a:schemeClr val="bg1"/>
            </a:solidFill>
            <a:ln w="127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6987"/>
              <a:endParaRPr lang="nl-NL">
                <a:solidFill>
                  <a:srgbClr val="5E6A71"/>
                </a:solidFill>
              </a:endParaRPr>
            </a:p>
          </p:txBody>
        </p:sp>
        <p:sp>
          <p:nvSpPr>
            <p:cNvPr id="42" name="Tekstvak 41"/>
            <p:cNvSpPr txBox="1"/>
            <p:nvPr/>
          </p:nvSpPr>
          <p:spPr>
            <a:xfrm>
              <a:off x="6874042" y="3840318"/>
              <a:ext cx="1853426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rIns="0" rtlCol="0" anchor="t" anchorCtr="0">
              <a:spAutoFit/>
            </a:bodyPr>
            <a:lstStyle/>
            <a:p>
              <a:pPr algn="ctr" defTabSz="456987"/>
              <a:r>
                <a:rPr lang="nl-NL" sz="1600" dirty="0">
                  <a:solidFill>
                    <a:srgbClr val="000099"/>
                  </a:solidFill>
                </a:rPr>
                <a:t>Aard en nagelvast?</a:t>
              </a:r>
            </a:p>
          </p:txBody>
        </p:sp>
        <p:pic>
          <p:nvPicPr>
            <p:cNvPr id="81" name="Afbeelding 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451" y="2827992"/>
              <a:ext cx="990319" cy="1012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935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000" dirty="0">
                <a:solidFill>
                  <a:srgbClr val="000099"/>
                </a:solidFill>
              </a:rPr>
              <a:t>Aan de slag met CE en klanten …</a:t>
            </a:r>
          </a:p>
        </p:txBody>
      </p:sp>
      <p:pic>
        <p:nvPicPr>
          <p:cNvPr id="8" name="Afbeelding 7" descr="CE_Dashboard + mindmaps_v2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9" y="1916832"/>
            <a:ext cx="4650336" cy="348747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132856"/>
            <a:ext cx="4060135" cy="3459952"/>
          </a:xfrm>
          <a:prstGeom prst="rect">
            <a:avLst/>
          </a:prstGeom>
        </p:spPr>
      </p:pic>
      <p:pic>
        <p:nvPicPr>
          <p:cNvPr id="9" name="Afbeelding 8"/>
          <p:cNvPicPr/>
          <p:nvPr/>
        </p:nvPicPr>
        <p:blipFill>
          <a:blip r:embed="rId5"/>
          <a:stretch>
            <a:fillRect/>
          </a:stretch>
        </p:blipFill>
        <p:spPr>
          <a:xfrm>
            <a:off x="979079" y="5601295"/>
            <a:ext cx="6761273" cy="10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6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3000" dirty="0" err="1">
                <a:solidFill>
                  <a:srgbClr val="000099"/>
                </a:solidFill>
              </a:rPr>
              <a:t>Conclusie</a:t>
            </a:r>
            <a:endParaRPr lang="en-GB" altLang="nl-NL" sz="3000" dirty="0">
              <a:solidFill>
                <a:srgbClr val="000099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436" r="30" b="26491"/>
          <a:stretch/>
        </p:blipFill>
        <p:spPr>
          <a:xfrm flipH="1">
            <a:off x="1" y="2242298"/>
            <a:ext cx="9143999" cy="3758453"/>
          </a:xfrm>
          <a:prstGeom prst="rect">
            <a:avLst/>
          </a:prstGeom>
          <a:ln>
            <a:noFill/>
          </a:ln>
        </p:spPr>
      </p:pic>
      <p:sp>
        <p:nvSpPr>
          <p:cNvPr id="10" name="Rechthoek 9"/>
          <p:cNvSpPr/>
          <p:nvPr/>
        </p:nvSpPr>
        <p:spPr>
          <a:xfrm>
            <a:off x="475815" y="2448219"/>
            <a:ext cx="6305920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nl-NL" sz="2400" dirty="0">
                <a:solidFill>
                  <a:srgbClr val="FF6600"/>
                </a:solidFill>
                <a:cs typeface="Myriad Pro Light" pitchFamily="34" charset="0"/>
              </a:rPr>
              <a:t>Makkelijk is het niet </a:t>
            </a:r>
            <a:r>
              <a:rPr lang="mr-IN" sz="2400" dirty="0">
                <a:solidFill>
                  <a:srgbClr val="FF6600"/>
                </a:solidFill>
                <a:cs typeface="Myriad Pro Light" pitchFamily="34" charset="0"/>
              </a:rPr>
              <a:t>…</a:t>
            </a:r>
            <a:r>
              <a:rPr lang="nl-NL" sz="2400" dirty="0">
                <a:solidFill>
                  <a:srgbClr val="FF6600"/>
                </a:solidFill>
                <a:cs typeface="Myriad Pro Light" pitchFamily="34" charset="0"/>
              </a:rPr>
              <a:t> maar het kan wel !</a:t>
            </a:r>
          </a:p>
        </p:txBody>
      </p:sp>
    </p:spTree>
    <p:extLst>
      <p:ext uri="{BB962C8B-B14F-4D97-AF65-F5344CB8AC3E}">
        <p14:creationId xmlns:p14="http://schemas.microsoft.com/office/powerpoint/2010/main" val="810538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3" y="1105751"/>
            <a:ext cx="7765256" cy="445055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 rot="16940025">
            <a:off x="3053424" y="3330119"/>
            <a:ext cx="2584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materialen behouden hun waarde</a:t>
            </a:r>
          </a:p>
        </p:txBody>
      </p:sp>
      <p:sp>
        <p:nvSpPr>
          <p:cNvPr id="13" name="Tekstvak 12"/>
          <p:cNvSpPr txBox="1"/>
          <p:nvPr/>
        </p:nvSpPr>
        <p:spPr>
          <a:xfrm rot="5124202">
            <a:off x="3689556" y="3576642"/>
            <a:ext cx="2702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levenscyclus denken en financiering</a:t>
            </a:r>
          </a:p>
        </p:txBody>
      </p:sp>
      <p:sp>
        <p:nvSpPr>
          <p:cNvPr id="14" name="Tekstvak 13"/>
          <p:cNvSpPr txBox="1"/>
          <p:nvPr/>
        </p:nvSpPr>
        <p:spPr>
          <a:xfrm rot="4902137">
            <a:off x="4490167" y="3479412"/>
            <a:ext cx="1622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proces van realisatie</a:t>
            </a:r>
          </a:p>
        </p:txBody>
      </p:sp>
      <p:sp>
        <p:nvSpPr>
          <p:cNvPr id="16" name="Tekstvak 15"/>
          <p:cNvSpPr txBox="1"/>
          <p:nvPr/>
        </p:nvSpPr>
        <p:spPr>
          <a:xfrm rot="20857374">
            <a:off x="1659837" y="4805871"/>
            <a:ext cx="2915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wortelen in de totale (bouw)keten</a:t>
            </a:r>
          </a:p>
        </p:txBody>
      </p:sp>
      <p:sp>
        <p:nvSpPr>
          <p:cNvPr id="17" name="Tekstvak 16"/>
          <p:cNvSpPr txBox="1"/>
          <p:nvPr/>
        </p:nvSpPr>
        <p:spPr>
          <a:xfrm rot="447321">
            <a:off x="5354895" y="4693959"/>
            <a:ext cx="26565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overtuiging tot in de haarvaten</a:t>
            </a:r>
          </a:p>
        </p:txBody>
      </p:sp>
      <p:sp>
        <p:nvSpPr>
          <p:cNvPr id="27" name="Tekstvak 26"/>
          <p:cNvSpPr txBox="1"/>
          <p:nvPr/>
        </p:nvSpPr>
        <p:spPr>
          <a:xfrm rot="556212">
            <a:off x="5179944" y="4927580"/>
            <a:ext cx="28226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nl-NL" sz="15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ketenpartners én opdrachtgevers</a:t>
            </a:r>
          </a:p>
        </p:txBody>
      </p:sp>
      <p:sp>
        <p:nvSpPr>
          <p:cNvPr id="2" name="Rechthoek 1"/>
          <p:cNvSpPr/>
          <p:nvPr/>
        </p:nvSpPr>
        <p:spPr>
          <a:xfrm>
            <a:off x="183865" y="3181638"/>
            <a:ext cx="2653370" cy="44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700" b="1" i="1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Paneldiscussie</a:t>
            </a:r>
            <a:endParaRPr lang="nl-NL" sz="2100" b="1" i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Tekstvak 27"/>
          <p:cNvSpPr txBox="1"/>
          <p:nvPr/>
        </p:nvSpPr>
        <p:spPr>
          <a:xfrm rot="16540322">
            <a:off x="2822483" y="3464608"/>
            <a:ext cx="36358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nl-NL" sz="1350" dirty="0">
                <a:solidFill>
                  <a:srgbClr val="7A5928"/>
                </a:solidFill>
                <a:latin typeface="Calibri" panose="020F0502020204030204"/>
              </a:rPr>
              <a:t>ontwerp: bouwkundig én installatietechnisch/ICT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7" y="6290577"/>
            <a:ext cx="1098323" cy="263597"/>
          </a:xfrm>
          <a:prstGeom prst="rect">
            <a:avLst/>
          </a:prstGeom>
        </p:spPr>
      </p:pic>
      <p:grpSp>
        <p:nvGrpSpPr>
          <p:cNvPr id="30" name="Groep 29"/>
          <p:cNvGrpSpPr/>
          <p:nvPr/>
        </p:nvGrpSpPr>
        <p:grpSpPr>
          <a:xfrm>
            <a:off x="0" y="5927647"/>
            <a:ext cx="9144000" cy="870854"/>
            <a:chOff x="0" y="5838178"/>
            <a:chExt cx="12192000" cy="1161138"/>
          </a:xfrm>
        </p:grpSpPr>
        <p:pic>
          <p:nvPicPr>
            <p:cNvPr id="31" name="Tijdelijke aanduiding voor inhoud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" y="5838178"/>
              <a:ext cx="1161138" cy="1161138"/>
            </a:xfrm>
            <a:prstGeom prst="rect">
              <a:avLst/>
            </a:prstGeom>
          </p:spPr>
        </p:pic>
        <p:pic>
          <p:nvPicPr>
            <p:cNvPr id="33" name="Afbeelding 4" descr="Afbeeldingsresultaat voor logo provincie zeela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9" t="35117" r="15984" b="37399"/>
            <a:stretch>
              <a:fillRect/>
            </a:stretch>
          </p:blipFill>
          <p:spPr bwMode="auto">
            <a:xfrm>
              <a:off x="1319343" y="6302919"/>
              <a:ext cx="1080943" cy="4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Afbeelding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2" b="24476"/>
            <a:stretch/>
          </p:blipFill>
          <p:spPr>
            <a:xfrm>
              <a:off x="4438478" y="6212939"/>
              <a:ext cx="1188098" cy="578498"/>
            </a:xfrm>
            <a:prstGeom prst="rect">
              <a:avLst/>
            </a:prstGeom>
          </p:spPr>
        </p:pic>
        <p:pic>
          <p:nvPicPr>
            <p:cNvPr id="35" name="Picture 5" descr="Gerelateerde afbeelding">
              <a:hlinkClick r:id="rId8"/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0" r="23603"/>
            <a:stretch/>
          </p:blipFill>
          <p:spPr bwMode="auto">
            <a:xfrm>
              <a:off x="5746616" y="6133859"/>
              <a:ext cx="735078" cy="71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Afbeelding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1876" y="6322083"/>
              <a:ext cx="1533525" cy="419100"/>
            </a:xfrm>
            <a:prstGeom prst="rect">
              <a:avLst/>
            </a:prstGeom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441" y="6302919"/>
              <a:ext cx="1457782" cy="457427"/>
            </a:xfrm>
            <a:prstGeom prst="rect">
              <a:avLst/>
            </a:prstGeom>
          </p:spPr>
        </p:pic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734" y="6135090"/>
              <a:ext cx="550102" cy="672347"/>
            </a:xfrm>
            <a:prstGeom prst="rect">
              <a:avLst/>
            </a:prstGeom>
          </p:spPr>
        </p:pic>
        <p:cxnSp>
          <p:nvCxnSpPr>
            <p:cNvPr id="39" name="Rechte verbindingslijn 38"/>
            <p:cNvCxnSpPr/>
            <p:nvPr/>
          </p:nvCxnSpPr>
          <p:spPr>
            <a:xfrm>
              <a:off x="0" y="6047723"/>
              <a:ext cx="12192000" cy="4883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Tekstvak 25"/>
          <p:cNvSpPr txBox="1"/>
          <p:nvPr/>
        </p:nvSpPr>
        <p:spPr>
          <a:xfrm rot="4602009">
            <a:off x="4659268" y="3168629"/>
            <a:ext cx="1684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rgbClr val="7A5928"/>
                </a:solidFill>
              </a:rPr>
              <a:t>rol van de overheid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2472605" y="843654"/>
            <a:ext cx="46205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nl-NL" sz="2100" b="1" dirty="0">
                <a:solidFill>
                  <a:schemeClr val="accent1">
                    <a:lumMod val="50000"/>
                  </a:schemeClr>
                </a:solidFill>
              </a:rPr>
              <a:t>gezonde</a:t>
            </a:r>
            <a:r>
              <a:rPr lang="nl-NL" sz="2100" dirty="0">
                <a:solidFill>
                  <a:schemeClr val="accent1">
                    <a:lumMod val="50000"/>
                  </a:schemeClr>
                </a:solidFill>
              </a:rPr>
              <a:t>” kinder- en jeugdkliniek Ithaka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3706339" y="1204668"/>
            <a:ext cx="2309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>
                    <a:lumMod val="50000"/>
                  </a:schemeClr>
                </a:solidFill>
              </a:rPr>
              <a:t>circulair bouwen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4336591" y="1580938"/>
            <a:ext cx="10182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 smtClean="0">
                <a:solidFill>
                  <a:schemeClr val="accent1">
                    <a:lumMod val="50000"/>
                  </a:schemeClr>
                </a:solidFill>
              </a:rPr>
              <a:t>Visie &amp; plan</a:t>
            </a:r>
            <a:endParaRPr lang="nl-NL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8"/>
          <a:stretch/>
        </p:blipFill>
        <p:spPr>
          <a:xfrm>
            <a:off x="1867761" y="6179697"/>
            <a:ext cx="1393551" cy="5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Rol Provincie - overheid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8067965" cy="4205063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dirty="0"/>
              <a:t>Waarom </a:t>
            </a:r>
            <a:r>
              <a:rPr lang="nl-NL" dirty="0" smtClean="0"/>
              <a:t>stimuleren wij dit project?</a:t>
            </a: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dirty="0"/>
              <a:t>Wat halen we op</a:t>
            </a:r>
            <a:r>
              <a:rPr lang="nl-NL" dirty="0" smtClean="0"/>
              <a:t>? Ook eigen kennis.</a:t>
            </a: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dirty="0"/>
              <a:t>Wat kunnen we brengen</a:t>
            </a:r>
            <a:r>
              <a:rPr lang="nl-NL" dirty="0" smtClean="0"/>
              <a:t>? </a:t>
            </a: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nl-NL" dirty="0"/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nl-NL" dirty="0"/>
              <a:t>Wat verwachten we van </a:t>
            </a:r>
            <a:r>
              <a:rPr lang="nl-NL" dirty="0" smtClean="0"/>
              <a:t>U?</a:t>
            </a:r>
            <a:endParaRPr lang="nl-NL" dirty="0"/>
          </a:p>
          <a:p>
            <a:endParaRPr lang="nl-NL" sz="2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98" y="4405818"/>
            <a:ext cx="2293892" cy="147882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854" y="1679583"/>
            <a:ext cx="2424183" cy="164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ergis_sjabloon_presentatie">
  <a:themeElements>
    <a:clrScheme name="Emergis_sjabloon_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ergis_sjabloon_presentatie">
      <a:majorFont>
        <a:latin typeface="Emergis Scala Sans"/>
        <a:ea typeface=""/>
        <a:cs typeface=""/>
      </a:majorFont>
      <a:minorFont>
        <a:latin typeface="Emergis Scala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ergis_sjabloon_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mergis_sjabloon_presentatie">
  <a:themeElements>
    <a:clrScheme name="Emergis_sjabloon_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ergis_sjabloon_presentatie">
      <a:majorFont>
        <a:latin typeface="Emergis Scala Sans"/>
        <a:ea typeface=""/>
        <a:cs typeface=""/>
      </a:majorFont>
      <a:minorFont>
        <a:latin typeface="Emergis Scala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ergis_sjabloon_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gis_sjabloon_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gis_sjabloon_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2270</Words>
  <Application>Microsoft Office PowerPoint</Application>
  <PresentationFormat>Diavoorstelling (4:3)</PresentationFormat>
  <Paragraphs>666</Paragraphs>
  <Slides>86</Slides>
  <Notes>86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86</vt:i4>
      </vt:variant>
    </vt:vector>
  </HeadingPairs>
  <TitlesOfParts>
    <vt:vector size="105" baseType="lpstr">
      <vt:lpstr>Arial</vt:lpstr>
      <vt:lpstr>Calibri</vt:lpstr>
      <vt:lpstr>Calibri Light</vt:lpstr>
      <vt:lpstr>Corbel</vt:lpstr>
      <vt:lpstr>Emergis Scala Sans</vt:lpstr>
      <vt:lpstr>Emergis Scala Sans Tabel</vt:lpstr>
      <vt:lpstr>Lucida Grande</vt:lpstr>
      <vt:lpstr>Mangal</vt:lpstr>
      <vt:lpstr>Myriad</vt:lpstr>
      <vt:lpstr>Myriad Pro</vt:lpstr>
      <vt:lpstr>Myriad Pro Light</vt:lpstr>
      <vt:lpstr>Myriad-Italic</vt:lpstr>
      <vt:lpstr>Open Sans</vt:lpstr>
      <vt:lpstr>Verdana</vt:lpstr>
      <vt:lpstr>Wingdings</vt:lpstr>
      <vt:lpstr>Aangepast ontwerp</vt:lpstr>
      <vt:lpstr>Emergis_sjabloon_presentatie</vt:lpstr>
      <vt:lpstr>1_Emergis_sjabloon_presentatie</vt:lpstr>
      <vt:lpstr>Kantoorthema</vt:lpstr>
      <vt:lpstr>PowerPoint-presentatie</vt:lpstr>
      <vt:lpstr>PowerPoint-presentatie</vt:lpstr>
      <vt:lpstr>PowerPoint-presentatie</vt:lpstr>
      <vt:lpstr>Circulair bouwen – nieuwe inzichten?</vt:lpstr>
      <vt:lpstr>Waar doen we het voor?  - Zeeuwse Economie</vt:lpstr>
      <vt:lpstr>Naar een circulaire economie</vt:lpstr>
      <vt:lpstr>Ontwikkelingen</vt:lpstr>
      <vt:lpstr>Dat vraagt circulair denken</vt:lpstr>
      <vt:lpstr>Rol Provincie - overheid</vt:lpstr>
      <vt:lpstr>PowerPoint-presentatie</vt:lpstr>
      <vt:lpstr>Onze opgave: van 42 naar 24-28 bedden</vt:lpstr>
      <vt:lpstr>Wat willen we bereiken?</vt:lpstr>
      <vt:lpstr>Wat is onze ontwikkelcurve?</vt:lpstr>
      <vt:lpstr>Welke belangrijke ervaring hebben we?</vt:lpstr>
      <vt:lpstr>Onze uitdaging…… </vt:lpstr>
      <vt:lpstr>We gaan samen voor een “nieuwe”, duurzame  gebouwde omgeving voor kind, jeugd, ouders, verzorgers en medewerkers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Vanuit compliance en ambities</vt:lpstr>
      <vt:lpstr>Ontwikkelingen</vt:lpstr>
      <vt:lpstr>Paradigma verschuiving anderS denken</vt:lpstr>
      <vt:lpstr>Circulair bouwen op basis van bestaande materialen  </vt:lpstr>
      <vt:lpstr>Circulair bouwen op basis van bestaande materialen  </vt:lpstr>
      <vt:lpstr>Circulair bouwen op basis van bestaande materialen  </vt:lpstr>
      <vt:lpstr>Voorkoming en minimalisatie</vt:lpstr>
      <vt:lpstr>Hergebruik van materialen en componenten</vt:lpstr>
      <vt:lpstr>PowerPoint-presentatie</vt:lpstr>
      <vt:lpstr>PowerPoint-presentatie</vt:lpstr>
      <vt:lpstr>Hergebruik van materialen en componenten</vt:lpstr>
      <vt:lpstr>PowerPoint-presentatie</vt:lpstr>
      <vt:lpstr>PowerPoint-presentatie</vt:lpstr>
      <vt:lpstr>In de praktijk: Liander te Duiven</vt:lpstr>
      <vt:lpstr>PowerPoint-presentatie</vt:lpstr>
      <vt:lpstr>PowerPoint-presentatie</vt:lpstr>
      <vt:lpstr>CIRCULAIR BOUWEN,  EEN NIEUWE KIJK OP PROJECT AANBESTEDING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Districtskantoor RWS Terneuzen, kenmerken:</vt:lpstr>
      <vt:lpstr>  Rijkswaterstaat, de uitvoeringsorganisatie van het Ministerie van Infrastructuur en Waterstaat</vt:lpstr>
      <vt:lpstr>Doelstelling Duurzame leefomgeving Rijkswaterstaat</vt:lpstr>
      <vt:lpstr>PowerPoint-presentatie</vt:lpstr>
      <vt:lpstr>PowerPoint-presentatie</vt:lpstr>
      <vt:lpstr>Biobased innovaties Westkop</vt:lpstr>
      <vt:lpstr>Duurzaamheid in werken, aanleg en onderhoud</vt:lpstr>
      <vt:lpstr>Duurzaamheid  Hoe duurzaamheid aanpakken: </vt:lpstr>
      <vt:lpstr>PowerPoint-presentatie</vt:lpstr>
      <vt:lpstr>Financieren van Circulaire Vastgoed</vt:lpstr>
      <vt:lpstr> Waarom belangrijk voor Rabobank? </vt:lpstr>
      <vt:lpstr>We willen graag … NL 100% circulair in 2050  </vt:lpstr>
      <vt:lpstr>Dilemma’s in de praktijk</vt:lpstr>
      <vt:lpstr>Wanneer stap je in als bank ?</vt:lpstr>
      <vt:lpstr>Wat is ‘goed’ circulair vastgoed?</vt:lpstr>
      <vt:lpstr>Circulaire Business Modellen</vt:lpstr>
      <vt:lpstr>PowerPoint-presentatie</vt:lpstr>
      <vt:lpstr>Belemmeringen of kansen?!</vt:lpstr>
      <vt:lpstr>Aan de slag met CE en klanten …</vt:lpstr>
      <vt:lpstr>Conclusie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Rijn</dc:creator>
  <cp:lastModifiedBy>Nanon Doeland</cp:lastModifiedBy>
  <cp:revision>206</cp:revision>
  <cp:lastPrinted>2018-01-17T08:48:00Z</cp:lastPrinted>
  <dcterms:created xsi:type="dcterms:W3CDTF">2017-10-11T07:13:14Z</dcterms:created>
  <dcterms:modified xsi:type="dcterms:W3CDTF">2018-01-23T15:24:28Z</dcterms:modified>
</cp:coreProperties>
</file>